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18288000" cy="10287000"/>
  <p:notesSz cx="6858000" cy="9144000"/>
  <p:embeddedFontLst>
    <p:embeddedFont>
      <p:font typeface="Lovelo" charset="1" panose="02000000000000000000"/>
      <p:regular r:id="rId18"/>
    </p:embeddedFont>
    <p:embeddedFont>
      <p:font typeface="Garet Bold Italics" charset="1" panose="00000000000000000000"/>
      <p:regular r:id="rId19"/>
    </p:embeddedFont>
    <p:embeddedFont>
      <p:font typeface="Garet Bold" charset="1" panose="00000000000000000000"/>
      <p:regular r:id="rId20"/>
    </p:embeddedFont>
    <p:embeddedFont>
      <p:font typeface="Lato Bold" charset="1" panose="020F0502020204030203"/>
      <p:regular r:id="rId21"/>
    </p:embeddedFont>
    <p:embeddedFont>
      <p:font typeface="Lato" charset="1" panose="020F0502020204030203"/>
      <p:regular r:id="rId22"/>
    </p:embeddedFont>
    <p:embeddedFont>
      <p:font typeface="Lato Bold Italics" charset="1" panose="020F0502020204030203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18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1.png" Type="http://schemas.openxmlformats.org/officeDocument/2006/relationships/image"/><Relationship Id="rId4" Target="../media/image5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6.png" Type="http://schemas.openxmlformats.org/officeDocument/2006/relationships/image"/><Relationship Id="rId4" Target="../media/image2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Relationship Id="rId3" Target="../media/image1.pn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Relationship Id="rId3" Target="../media/image1.pn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1.png" Type="http://schemas.openxmlformats.org/officeDocument/2006/relationships/image"/><Relationship Id="rId4" Target="../media/image12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13.png" Type="http://schemas.openxmlformats.org/officeDocument/2006/relationships/image"/><Relationship Id="rId4" Target="../media/image2.png" Type="http://schemas.openxmlformats.org/officeDocument/2006/relationships/image"/><Relationship Id="rId5" Target="../media/image14.png" Type="http://schemas.openxmlformats.org/officeDocument/2006/relationships/image"/><Relationship Id="rId6" Target="../media/image15.svg" Type="http://schemas.openxmlformats.org/officeDocument/2006/relationships/image"/><Relationship Id="rId7" Target="../media/image16.png" Type="http://schemas.openxmlformats.org/officeDocument/2006/relationships/image"/><Relationship Id="rId8" Target="../media/image17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18.png" Type="http://schemas.openxmlformats.org/officeDocument/2006/relationships/image"/><Relationship Id="rId4" Target="../media/image19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133362" y="-601006"/>
            <a:ext cx="12112509" cy="8707633"/>
          </a:xfrm>
          <a:custGeom>
            <a:avLst/>
            <a:gdLst/>
            <a:ahLst/>
            <a:cxnLst/>
            <a:rect r="r" b="b" t="t" l="l"/>
            <a:pathLst>
              <a:path h="8707633" w="12112509">
                <a:moveTo>
                  <a:pt x="0" y="0"/>
                </a:moveTo>
                <a:lnTo>
                  <a:pt x="12112510" y="0"/>
                </a:lnTo>
                <a:lnTo>
                  <a:pt x="12112510" y="8707634"/>
                </a:lnTo>
                <a:lnTo>
                  <a:pt x="0" y="870763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01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366815" y="2347232"/>
            <a:ext cx="16835681" cy="4793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447"/>
              </a:lnSpc>
            </a:pPr>
            <a:r>
              <a:rPr lang="en-US" sz="12203">
                <a:solidFill>
                  <a:srgbClr val="FFF78A"/>
                </a:solidFill>
                <a:latin typeface="Lovelo"/>
                <a:ea typeface="Lovelo"/>
                <a:cs typeface="Lovelo"/>
                <a:sym typeface="Lovelo"/>
              </a:rPr>
              <a:t>ONLINE</a:t>
            </a:r>
          </a:p>
          <a:p>
            <a:pPr algn="l">
              <a:lnSpc>
                <a:spcPts val="12447"/>
              </a:lnSpc>
            </a:pPr>
            <a:r>
              <a:rPr lang="en-US" sz="12203">
                <a:solidFill>
                  <a:srgbClr val="FBF9F1"/>
                </a:solidFill>
                <a:latin typeface="Lovelo"/>
                <a:ea typeface="Lovelo"/>
                <a:cs typeface="Lovelo"/>
                <a:sym typeface="Lovelo"/>
              </a:rPr>
              <a:t>INTERVIEW</a:t>
            </a:r>
          </a:p>
          <a:p>
            <a:pPr algn="l">
              <a:lnSpc>
                <a:spcPts val="12447"/>
              </a:lnSpc>
            </a:pPr>
            <a:r>
              <a:rPr lang="en-US" sz="12203">
                <a:solidFill>
                  <a:srgbClr val="FBF9F1"/>
                </a:solidFill>
                <a:latin typeface="Lovelo"/>
                <a:ea typeface="Lovelo"/>
                <a:cs typeface="Lovelo"/>
                <a:sym typeface="Lovelo"/>
              </a:rPr>
              <a:t>APPLICATION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366815" y="1456327"/>
            <a:ext cx="9071361" cy="490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20"/>
              </a:lnSpc>
              <a:spcBef>
                <a:spcPct val="0"/>
              </a:spcBef>
            </a:pPr>
            <a:r>
              <a:rPr lang="en-US" b="true" sz="2800" i="true">
                <a:solidFill>
                  <a:srgbClr val="E5E1DA"/>
                </a:solidFill>
                <a:latin typeface="Garet Bold Italics"/>
                <a:ea typeface="Garet Bold Italics"/>
                <a:cs typeface="Garet Bold Italics"/>
                <a:sym typeface="Garet Bold Italics"/>
              </a:rPr>
              <a:t> Revolutionizing </a:t>
            </a:r>
            <a:r>
              <a:rPr lang="en-US" b="true" sz="2800" i="true">
                <a:solidFill>
                  <a:srgbClr val="FFD944"/>
                </a:solidFill>
                <a:latin typeface="Garet Bold Italics"/>
                <a:ea typeface="Garet Bold Italics"/>
                <a:cs typeface="Garet Bold Italics"/>
                <a:sym typeface="Garet Bold Italics"/>
              </a:rPr>
              <a:t>Recruitments</a:t>
            </a:r>
            <a:r>
              <a:rPr lang="en-US" b="true" sz="2800" i="true">
                <a:solidFill>
                  <a:srgbClr val="E5E1DA"/>
                </a:solidFill>
                <a:latin typeface="Garet Bold Italics"/>
                <a:ea typeface="Garet Bold Italics"/>
                <a:cs typeface="Garet Bold Italics"/>
                <a:sym typeface="Garet Bold Italics"/>
              </a:rPr>
              <a:t> through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244663" y="8201878"/>
            <a:ext cx="14406449" cy="3961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62"/>
              </a:lnSpc>
              <a:spcBef>
                <a:spcPct val="0"/>
              </a:spcBef>
            </a:pPr>
            <a:r>
              <a:rPr lang="en-US" b="true" sz="2402" i="true">
                <a:solidFill>
                  <a:srgbClr val="E5E1DA"/>
                </a:solidFill>
                <a:latin typeface="Garet Bold Italics"/>
                <a:ea typeface="Garet Bold Italics"/>
                <a:cs typeface="Garet Bold Italics"/>
                <a:sym typeface="Garet Bold Italics"/>
              </a:rPr>
              <a:t>Streamlining Interviews for the Digital Era at </a:t>
            </a:r>
            <a:r>
              <a:rPr lang="en-US" b="true" sz="2402" i="true">
                <a:solidFill>
                  <a:srgbClr val="FFD944"/>
                </a:solidFill>
                <a:latin typeface="Garet Bold Italics"/>
                <a:ea typeface="Garet Bold Italics"/>
                <a:cs typeface="Garet Bold Italics"/>
                <a:sym typeface="Garet Bold Italics"/>
              </a:rPr>
              <a:t>CLOUD COUNSELAGE Pvt. Ltd.</a:t>
            </a:r>
          </a:p>
        </p:txBody>
      </p:sp>
      <p:sp>
        <p:nvSpPr>
          <p:cNvPr name="AutoShape 6" id="6"/>
          <p:cNvSpPr/>
          <p:nvPr/>
        </p:nvSpPr>
        <p:spPr>
          <a:xfrm>
            <a:off x="4897755" y="8693314"/>
            <a:ext cx="12342495" cy="0"/>
          </a:xfrm>
          <a:prstGeom prst="line">
            <a:avLst/>
          </a:prstGeom>
          <a:ln cap="flat" w="66675">
            <a:solidFill>
              <a:srgbClr val="FFF78A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7" id="7"/>
          <p:cNvSpPr txBox="true"/>
          <p:nvPr/>
        </p:nvSpPr>
        <p:spPr>
          <a:xfrm rot="0">
            <a:off x="7361730" y="8793326"/>
            <a:ext cx="14406449" cy="3961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62"/>
              </a:lnSpc>
              <a:spcBef>
                <a:spcPct val="0"/>
              </a:spcBef>
            </a:pPr>
            <a:r>
              <a:rPr lang="en-US" b="true" sz="2402">
                <a:solidFill>
                  <a:srgbClr val="E5E1DA"/>
                </a:solidFill>
                <a:latin typeface="Garet Bold"/>
                <a:ea typeface="Garet Bold"/>
                <a:cs typeface="Garet Bold"/>
                <a:sym typeface="Garet Bold"/>
              </a:rPr>
              <a:t>Santanu Ajit Maity, GGV/21/01157, 21027157, CSE 7th Semester 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181579">
            <a:off x="11447048" y="146854"/>
            <a:ext cx="10128448" cy="10895890"/>
          </a:xfrm>
          <a:custGeom>
            <a:avLst/>
            <a:gdLst/>
            <a:ahLst/>
            <a:cxnLst/>
            <a:rect r="r" b="b" t="t" l="l"/>
            <a:pathLst>
              <a:path h="10895890" w="10128448">
                <a:moveTo>
                  <a:pt x="0" y="0"/>
                </a:moveTo>
                <a:lnTo>
                  <a:pt x="10128448" y="0"/>
                </a:lnTo>
                <a:lnTo>
                  <a:pt x="10128448" y="10895890"/>
                </a:lnTo>
                <a:lnTo>
                  <a:pt x="0" y="108958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57" t="0" r="-157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280473" y="7962921"/>
            <a:ext cx="5747719" cy="3384081"/>
          </a:xfrm>
          <a:custGeom>
            <a:avLst/>
            <a:gdLst/>
            <a:ahLst/>
            <a:cxnLst/>
            <a:rect r="r" b="b" t="t" l="l"/>
            <a:pathLst>
              <a:path h="3384081" w="5747719">
                <a:moveTo>
                  <a:pt x="0" y="0"/>
                </a:moveTo>
                <a:lnTo>
                  <a:pt x="5747720" y="0"/>
                </a:lnTo>
                <a:lnTo>
                  <a:pt x="5747720" y="3384080"/>
                </a:lnTo>
                <a:lnTo>
                  <a:pt x="0" y="33840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8302" t="0" r="0" b="-143185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9391983" y="840320"/>
            <a:ext cx="8229600" cy="8229600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  <a:ln w="38100" cap="sq">
              <a:solidFill>
                <a:srgbClr val="E5E1DA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9808246" y="914602"/>
            <a:ext cx="6529097" cy="6529097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  <a:ln w="38100" cap="sq">
              <a:solidFill>
                <a:srgbClr val="E5E1DA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0134596" y="1184144"/>
            <a:ext cx="4606904" cy="4606904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  <a:ln w="38100" cap="sq">
              <a:solidFill>
                <a:srgbClr val="E5E1DA"/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808478" y="3468546"/>
            <a:ext cx="8421247" cy="5677574"/>
            <a:chOff x="0" y="0"/>
            <a:chExt cx="2217942" cy="1495328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217942" cy="1495328"/>
            </a:xfrm>
            <a:custGeom>
              <a:avLst/>
              <a:gdLst/>
              <a:ahLst/>
              <a:cxnLst/>
              <a:rect r="r" b="b" t="t" l="l"/>
              <a:pathLst>
                <a:path h="1495328" w="2217942">
                  <a:moveTo>
                    <a:pt x="18387" y="0"/>
                  </a:moveTo>
                  <a:lnTo>
                    <a:pt x="2199555" y="0"/>
                  </a:lnTo>
                  <a:cubicBezTo>
                    <a:pt x="2209710" y="0"/>
                    <a:pt x="2217942" y="8232"/>
                    <a:pt x="2217942" y="18387"/>
                  </a:cubicBezTo>
                  <a:lnTo>
                    <a:pt x="2217942" y="1476941"/>
                  </a:lnTo>
                  <a:cubicBezTo>
                    <a:pt x="2217942" y="1481818"/>
                    <a:pt x="2216005" y="1486495"/>
                    <a:pt x="2212556" y="1489943"/>
                  </a:cubicBezTo>
                  <a:cubicBezTo>
                    <a:pt x="2209108" y="1493391"/>
                    <a:pt x="2204432" y="1495328"/>
                    <a:pt x="2199555" y="1495328"/>
                  </a:cubicBezTo>
                  <a:lnTo>
                    <a:pt x="18387" y="1495328"/>
                  </a:lnTo>
                  <a:cubicBezTo>
                    <a:pt x="8232" y="1495328"/>
                    <a:pt x="0" y="1487096"/>
                    <a:pt x="0" y="1476941"/>
                  </a:cubicBezTo>
                  <a:lnTo>
                    <a:pt x="0" y="18387"/>
                  </a:lnTo>
                  <a:cubicBezTo>
                    <a:pt x="0" y="13510"/>
                    <a:pt x="1937" y="8833"/>
                    <a:pt x="5385" y="5385"/>
                  </a:cubicBezTo>
                  <a:cubicBezTo>
                    <a:pt x="8833" y="1937"/>
                    <a:pt x="13510" y="0"/>
                    <a:pt x="18387" y="0"/>
                  </a:cubicBezTo>
                  <a:close/>
                </a:path>
              </a:pathLst>
            </a:custGeom>
            <a:solidFill>
              <a:srgbClr val="000000"/>
            </a:solidFill>
            <a:ln w="38100" cap="sq">
              <a:solidFill>
                <a:srgbClr val="FBF9F1"/>
              </a:solidFill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2217942" cy="15334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808478" y="3497880"/>
            <a:ext cx="8012212" cy="567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74979" indent="-237490" lvl="1">
              <a:lnSpc>
                <a:spcPts val="3519"/>
              </a:lnSpc>
              <a:buFont typeface="Arial"/>
              <a:buChar char="•"/>
            </a:pPr>
            <a:r>
              <a:rPr lang="en-US" b="true" sz="2199">
                <a:solidFill>
                  <a:srgbClr val="E5E1DA"/>
                </a:solidFill>
                <a:latin typeface="Lato Bold"/>
                <a:ea typeface="Lato Bold"/>
                <a:cs typeface="Lato Bold"/>
                <a:sym typeface="Lato Bold"/>
              </a:rPr>
              <a:t>Integrate advanced AI for deeper feedback on candidates’ performance and develop AI-powered scheduling tools for streamlined interview coordination.</a:t>
            </a:r>
          </a:p>
          <a:p>
            <a:pPr algn="just" marL="474979" indent="-237490" lvl="1">
              <a:lnSpc>
                <a:spcPts val="3519"/>
              </a:lnSpc>
              <a:buFont typeface="Arial"/>
              <a:buChar char="•"/>
            </a:pPr>
            <a:r>
              <a:rPr lang="en-US" b="true" sz="2199">
                <a:solidFill>
                  <a:srgbClr val="E5E1DA"/>
                </a:solidFill>
                <a:latin typeface="Lato Bold"/>
                <a:ea typeface="Lato Bold"/>
                <a:cs typeface="Lato Bold"/>
                <a:sym typeface="Lato Bold"/>
              </a:rPr>
              <a:t>Add features for seamless connections with job portals and applicant tracking systems, and collaborate with educational institutions for real-time interview practice.</a:t>
            </a:r>
          </a:p>
          <a:p>
            <a:pPr algn="just" marL="474979" indent="-237490" lvl="1">
              <a:lnSpc>
                <a:spcPts val="3519"/>
              </a:lnSpc>
              <a:buFont typeface="Arial"/>
              <a:buChar char="•"/>
            </a:pPr>
            <a:r>
              <a:rPr lang="en-US" b="true" sz="2199">
                <a:solidFill>
                  <a:srgbClr val="E5E1DA"/>
                </a:solidFill>
                <a:latin typeface="Lato Bold"/>
                <a:ea typeface="Lato Bold"/>
                <a:cs typeface="Lato Bold"/>
                <a:sym typeface="Lato Bold"/>
              </a:rPr>
              <a:t>Support multiple languages and enhance accessibility features to cater to a global and diverse user base, including those with disabilities.</a:t>
            </a:r>
          </a:p>
          <a:p>
            <a:pPr algn="just" marL="474979" indent="-237490" lvl="1">
              <a:lnSpc>
                <a:spcPts val="3519"/>
              </a:lnSpc>
              <a:buFont typeface="Arial"/>
              <a:buChar char="•"/>
            </a:pPr>
            <a:r>
              <a:rPr lang="en-US" b="true" sz="2199">
                <a:solidFill>
                  <a:srgbClr val="E5E1DA"/>
                </a:solidFill>
                <a:latin typeface="Lato Bold"/>
                <a:ea typeface="Lato Bold"/>
                <a:cs typeface="Lato Bold"/>
                <a:sym typeface="Lato Bold"/>
              </a:rPr>
              <a:t>Implement cloud-based solutions for scalability and optimize performance for faster load times and better user engagement.</a:t>
            </a:r>
          </a:p>
          <a:p>
            <a:pPr algn="just">
              <a:lnSpc>
                <a:spcPts val="3519"/>
              </a:lnSpc>
            </a:pPr>
          </a:p>
        </p:txBody>
      </p:sp>
      <p:sp>
        <p:nvSpPr>
          <p:cNvPr name="TextBox 17" id="17"/>
          <p:cNvSpPr txBox="true"/>
          <p:nvPr/>
        </p:nvSpPr>
        <p:spPr>
          <a:xfrm rot="0">
            <a:off x="808478" y="1609873"/>
            <a:ext cx="7791990" cy="11610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983"/>
              </a:lnSpc>
            </a:pPr>
            <a:r>
              <a:rPr lang="en-US" sz="8166">
                <a:solidFill>
                  <a:srgbClr val="FBF9F1"/>
                </a:solidFill>
                <a:latin typeface="Lovelo"/>
                <a:ea typeface="Lovelo"/>
                <a:cs typeface="Lovelo"/>
                <a:sym typeface="Lovelo"/>
              </a:rPr>
              <a:t>FUTURE SCOPES</a:t>
            </a:r>
          </a:p>
        </p:txBody>
      </p:sp>
      <p:sp>
        <p:nvSpPr>
          <p:cNvPr name="TextBox 18" id="18"/>
          <p:cNvSpPr txBox="true"/>
          <p:nvPr/>
        </p:nvSpPr>
        <p:spPr>
          <a:xfrm rot="-1906815">
            <a:off x="13448431" y="7498518"/>
            <a:ext cx="3103451" cy="7292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0"/>
              </a:lnSpc>
              <a:spcBef>
                <a:spcPct val="0"/>
              </a:spcBef>
            </a:pPr>
            <a:r>
              <a:rPr lang="en-US" sz="220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Scalability Improvements</a:t>
            </a:r>
          </a:p>
        </p:txBody>
      </p:sp>
      <p:sp>
        <p:nvSpPr>
          <p:cNvPr name="TextBox 19" id="19"/>
          <p:cNvSpPr txBox="true"/>
          <p:nvPr/>
        </p:nvSpPr>
        <p:spPr>
          <a:xfrm rot="-1594631">
            <a:off x="12438362" y="6053512"/>
            <a:ext cx="3086659" cy="8292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0"/>
              </a:lnSpc>
              <a:spcBef>
                <a:spcPct val="0"/>
              </a:spcBef>
            </a:pPr>
            <a:r>
              <a:rPr lang="en-US" sz="220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Expanded Accessibilitym 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10358758" y="1384169"/>
            <a:ext cx="3317971" cy="3317971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  <a:ln w="38100" cap="sq">
              <a:solidFill>
                <a:srgbClr val="E5E1DA"/>
              </a:solidFill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3" id="23"/>
          <p:cNvSpPr txBox="true"/>
          <p:nvPr/>
        </p:nvSpPr>
        <p:spPr>
          <a:xfrm rot="-1277786">
            <a:off x="11032099" y="3397860"/>
            <a:ext cx="2758007" cy="1047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0"/>
              </a:lnSpc>
              <a:spcBef>
                <a:spcPct val="0"/>
              </a:spcBef>
            </a:pPr>
            <a:r>
              <a:rPr lang="en-US" sz="220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Enhanced AI Capabilities</a:t>
            </a:r>
          </a:p>
        </p:txBody>
      </p:sp>
      <p:sp>
        <p:nvSpPr>
          <p:cNvPr name="TextBox 24" id="24"/>
          <p:cNvSpPr txBox="true"/>
          <p:nvPr/>
        </p:nvSpPr>
        <p:spPr>
          <a:xfrm rot="-1277786">
            <a:off x="11708994" y="4784463"/>
            <a:ext cx="2486463" cy="7700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0"/>
              </a:lnSpc>
              <a:spcBef>
                <a:spcPct val="0"/>
              </a:spcBef>
            </a:pPr>
            <a:r>
              <a:rPr lang="en-US" sz="220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Platform Integration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808478" y="2620527"/>
            <a:ext cx="14448995" cy="5894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928"/>
              </a:lnSpc>
            </a:pPr>
            <a:r>
              <a:rPr lang="en-US" b="true" sz="3099" i="true">
                <a:solidFill>
                  <a:srgbClr val="F4C931"/>
                </a:solidFill>
                <a:latin typeface="Lato Bold Italics"/>
                <a:ea typeface="Lato Bold Italics"/>
                <a:cs typeface="Lato Bold Italics"/>
                <a:sym typeface="Lato Bold Italics"/>
              </a:rPr>
              <a:t>Scaling further endeavours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28700"/>
            <a:ext cx="16230600" cy="8229600"/>
            <a:chOff x="0" y="0"/>
            <a:chExt cx="4274726" cy="216746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74726" cy="2167467"/>
            </a:xfrm>
            <a:custGeom>
              <a:avLst/>
              <a:gdLst/>
              <a:ahLst/>
              <a:cxnLst/>
              <a:rect r="r" b="b" t="t" l="l"/>
              <a:pathLst>
                <a:path h="2167467" w="4274726">
                  <a:moveTo>
                    <a:pt x="9540" y="0"/>
                  </a:moveTo>
                  <a:lnTo>
                    <a:pt x="4265186" y="0"/>
                  </a:lnTo>
                  <a:cubicBezTo>
                    <a:pt x="4270455" y="0"/>
                    <a:pt x="4274726" y="4271"/>
                    <a:pt x="4274726" y="9540"/>
                  </a:cubicBezTo>
                  <a:lnTo>
                    <a:pt x="4274726" y="2157927"/>
                  </a:lnTo>
                  <a:cubicBezTo>
                    <a:pt x="4274726" y="2163195"/>
                    <a:pt x="4270455" y="2167467"/>
                    <a:pt x="4265186" y="2167467"/>
                  </a:cubicBezTo>
                  <a:lnTo>
                    <a:pt x="9540" y="2167467"/>
                  </a:lnTo>
                  <a:cubicBezTo>
                    <a:pt x="7010" y="2167467"/>
                    <a:pt x="4583" y="2166462"/>
                    <a:pt x="2794" y="2164673"/>
                  </a:cubicBezTo>
                  <a:cubicBezTo>
                    <a:pt x="1005" y="2162883"/>
                    <a:pt x="0" y="2160457"/>
                    <a:pt x="0" y="2157927"/>
                  </a:cubicBezTo>
                  <a:lnTo>
                    <a:pt x="0" y="9540"/>
                  </a:lnTo>
                  <a:cubicBezTo>
                    <a:pt x="0" y="4271"/>
                    <a:pt x="4271" y="0"/>
                    <a:pt x="9540" y="0"/>
                  </a:cubicBezTo>
                  <a:close/>
                </a:path>
              </a:pathLst>
            </a:custGeom>
            <a:solidFill>
              <a:srgbClr val="000000"/>
            </a:solidFill>
            <a:ln w="38100" cap="sq">
              <a:solidFill>
                <a:srgbClr val="FBF9F1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274726" cy="2205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-10800000">
            <a:off x="-6844491" y="-3015084"/>
            <a:ext cx="9744477" cy="7040385"/>
          </a:xfrm>
          <a:custGeom>
            <a:avLst/>
            <a:gdLst/>
            <a:ahLst/>
            <a:cxnLst/>
            <a:rect r="r" b="b" t="t" l="l"/>
            <a:pathLst>
              <a:path h="7040385" w="9744477">
                <a:moveTo>
                  <a:pt x="0" y="0"/>
                </a:moveTo>
                <a:lnTo>
                  <a:pt x="9744477" y="0"/>
                </a:lnTo>
                <a:lnTo>
                  <a:pt x="9744477" y="7040385"/>
                </a:lnTo>
                <a:lnTo>
                  <a:pt x="0" y="70403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5400000">
            <a:off x="14148189" y="-3520192"/>
            <a:ext cx="9744477" cy="7040385"/>
          </a:xfrm>
          <a:custGeom>
            <a:avLst/>
            <a:gdLst/>
            <a:ahLst/>
            <a:cxnLst/>
            <a:rect r="r" b="b" t="t" l="l"/>
            <a:pathLst>
              <a:path h="7040385" w="9744477">
                <a:moveTo>
                  <a:pt x="0" y="0"/>
                </a:moveTo>
                <a:lnTo>
                  <a:pt x="9744477" y="0"/>
                </a:lnTo>
                <a:lnTo>
                  <a:pt x="9744477" y="7040384"/>
                </a:lnTo>
                <a:lnTo>
                  <a:pt x="0" y="70403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120052" y="2538984"/>
            <a:ext cx="14448995" cy="67193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451"/>
              </a:lnSpc>
            </a:pPr>
            <a:r>
              <a:rPr lang="en-US" sz="2799" b="true">
                <a:solidFill>
                  <a:srgbClr val="E5E1DA"/>
                </a:solidFill>
                <a:latin typeface="Lato Bold"/>
                <a:ea typeface="Lato Bold"/>
                <a:cs typeface="Lato Bold"/>
                <a:sym typeface="Lato Bold"/>
              </a:rPr>
              <a:t>The development and deployment of our </a:t>
            </a:r>
            <a:r>
              <a:rPr lang="en-US" sz="2799" b="true">
                <a:solidFill>
                  <a:srgbClr val="82AFE6"/>
                </a:solidFill>
                <a:latin typeface="Lato Bold"/>
                <a:ea typeface="Lato Bold"/>
                <a:cs typeface="Lato Bold"/>
                <a:sym typeface="Lato Bold"/>
              </a:rPr>
              <a:t>ONLINE INTERVIEW APPLICATION</a:t>
            </a:r>
            <a:r>
              <a:rPr lang="en-US" sz="2799" b="true">
                <a:solidFill>
                  <a:srgbClr val="E5E1DA"/>
                </a:solidFill>
                <a:latin typeface="Lato Bold"/>
                <a:ea typeface="Lato Bold"/>
                <a:cs typeface="Lato Bold"/>
                <a:sym typeface="Lato Bold"/>
              </a:rPr>
              <a:t> represent a successful fusion of technology, usability, and security. As an </a:t>
            </a:r>
            <a:r>
              <a:rPr lang="en-US" sz="2799" b="true">
                <a:solidFill>
                  <a:srgbClr val="82AFE6"/>
                </a:solidFill>
                <a:latin typeface="Lato Bold"/>
                <a:ea typeface="Lato Bold"/>
                <a:cs typeface="Lato Bold"/>
                <a:sym typeface="Lato Bold"/>
              </a:rPr>
              <a:t>INTERN</a:t>
            </a:r>
            <a:r>
              <a:rPr lang="en-US" sz="2799" b="true">
                <a:solidFill>
                  <a:srgbClr val="E5E1DA"/>
                </a:solidFill>
                <a:latin typeface="Lato Bold"/>
                <a:ea typeface="Lato Bold"/>
                <a:cs typeface="Lato Bold"/>
                <a:sym typeface="Lato Bold"/>
              </a:rPr>
              <a:t> on this project, I witnessed how our team effectively created a </a:t>
            </a:r>
            <a:r>
              <a:rPr lang="en-US" sz="2799" b="true">
                <a:solidFill>
                  <a:srgbClr val="82AFE6"/>
                </a:solidFill>
                <a:latin typeface="Lato Bold"/>
                <a:ea typeface="Lato Bold"/>
                <a:cs typeface="Lato Bold"/>
                <a:sym typeface="Lato Bold"/>
              </a:rPr>
              <a:t>realistic, user-friendly, and reliable tool</a:t>
            </a:r>
            <a:r>
              <a:rPr lang="en-US" sz="2799" b="true">
                <a:solidFill>
                  <a:srgbClr val="E5E1DA"/>
                </a:solidFill>
                <a:latin typeface="Lato Bold"/>
                <a:ea typeface="Lato Bold"/>
                <a:cs typeface="Lato Bold"/>
                <a:sym typeface="Lato Bold"/>
              </a:rPr>
              <a:t> for interview preparation. We overcame various challenges to deliver an application that meets modern interviewing needs with sophistication and efficiency.</a:t>
            </a:r>
          </a:p>
          <a:p>
            <a:pPr algn="just">
              <a:lnSpc>
                <a:spcPts val="4451"/>
              </a:lnSpc>
            </a:pPr>
          </a:p>
          <a:p>
            <a:pPr algn="just">
              <a:lnSpc>
                <a:spcPts val="4451"/>
              </a:lnSpc>
            </a:pPr>
            <a:r>
              <a:rPr lang="en-US" sz="2799" b="true">
                <a:solidFill>
                  <a:srgbClr val="E5E1DA"/>
                </a:solidFill>
                <a:latin typeface="Lato Bold"/>
                <a:ea typeface="Lato Bold"/>
                <a:cs typeface="Lato Bold"/>
                <a:sym typeface="Lato Bold"/>
              </a:rPr>
              <a:t>Looking forward, we plan to enhance the application with AI-driven simulations, real-time feedback features, and advanced data security. These future improvements will ensure our tool remains cutting-edge, adapting to evolving user needs and industry standards. This project has been a remarkable experience, reflecting our commitment to innovation and excellence in interview technology.</a:t>
            </a:r>
          </a:p>
          <a:p>
            <a:pPr algn="just">
              <a:lnSpc>
                <a:spcPts val="4451"/>
              </a:lnSpc>
            </a:pPr>
          </a:p>
        </p:txBody>
      </p:sp>
      <p:grpSp>
        <p:nvGrpSpPr>
          <p:cNvPr name="Group 8" id="8"/>
          <p:cNvGrpSpPr/>
          <p:nvPr/>
        </p:nvGrpSpPr>
        <p:grpSpPr>
          <a:xfrm rot="0">
            <a:off x="5599152" y="505109"/>
            <a:ext cx="7199383" cy="1523052"/>
            <a:chOff x="0" y="0"/>
            <a:chExt cx="1896134" cy="40113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896134" cy="401133"/>
            </a:xfrm>
            <a:custGeom>
              <a:avLst/>
              <a:gdLst/>
              <a:ahLst/>
              <a:cxnLst/>
              <a:rect r="r" b="b" t="t" l="l"/>
              <a:pathLst>
                <a:path h="401133" w="1896134">
                  <a:moveTo>
                    <a:pt x="0" y="0"/>
                  </a:moveTo>
                  <a:lnTo>
                    <a:pt x="1896134" y="0"/>
                  </a:lnTo>
                  <a:lnTo>
                    <a:pt x="1896134" y="401133"/>
                  </a:lnTo>
                  <a:lnTo>
                    <a:pt x="0" y="401133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896134" cy="4392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5967432" y="738890"/>
            <a:ext cx="9046405" cy="1098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13"/>
              </a:lnSpc>
            </a:pPr>
            <a:r>
              <a:rPr lang="en-US" sz="7648">
                <a:solidFill>
                  <a:srgbClr val="FBF9F1"/>
                </a:solidFill>
                <a:latin typeface="Lovelo"/>
                <a:ea typeface="Lovelo"/>
                <a:cs typeface="Lovelo"/>
                <a:sym typeface="Lovelo"/>
              </a:rPr>
              <a:t>CONCLUSION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787726" y="1714042"/>
            <a:ext cx="14448995" cy="5894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928"/>
              </a:lnSpc>
            </a:pPr>
            <a:r>
              <a:rPr lang="en-US" b="true" sz="3099" i="true">
                <a:solidFill>
                  <a:srgbClr val="F4C931"/>
                </a:solidFill>
                <a:latin typeface="Lato Bold Italics"/>
                <a:ea typeface="Lato Bold Italics"/>
                <a:cs typeface="Lato Bold Italics"/>
                <a:sym typeface="Lato Bold Italics"/>
              </a:rPr>
              <a:t>Reflections and final remarks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2100837">
            <a:off x="8982673" y="428119"/>
            <a:ext cx="8310061" cy="8781453"/>
          </a:xfrm>
          <a:custGeom>
            <a:avLst/>
            <a:gdLst/>
            <a:ahLst/>
            <a:cxnLst/>
            <a:rect r="r" b="b" t="t" l="l"/>
            <a:pathLst>
              <a:path h="8781453" w="8310061">
                <a:moveTo>
                  <a:pt x="8310061" y="0"/>
                </a:moveTo>
                <a:lnTo>
                  <a:pt x="0" y="0"/>
                </a:lnTo>
                <a:lnTo>
                  <a:pt x="0" y="8781453"/>
                </a:lnTo>
                <a:lnTo>
                  <a:pt x="8310061" y="8781453"/>
                </a:lnTo>
                <a:lnTo>
                  <a:pt x="8310061" y="0"/>
                </a:lnTo>
                <a:close/>
              </a:path>
            </a:pathLst>
          </a:custGeom>
          <a:blipFill>
            <a:blip r:embed="rId2"/>
            <a:stretch>
              <a:fillRect l="0" t="0" r="-381" b="-1869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171305" y="3850415"/>
            <a:ext cx="11411477" cy="2070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959"/>
              </a:lnSpc>
            </a:pPr>
            <a:r>
              <a:rPr lang="en-US" sz="14508">
                <a:solidFill>
                  <a:srgbClr val="FBF9F1"/>
                </a:solidFill>
                <a:latin typeface="Lovelo"/>
                <a:ea typeface="Lovelo"/>
                <a:cs typeface="Lovelo"/>
                <a:sym typeface="Lovelo"/>
              </a:rPr>
              <a:t>THANK YOU</a:t>
            </a:r>
            <a:r>
              <a:rPr lang="en-US" sz="14508">
                <a:solidFill>
                  <a:srgbClr val="FBF9F1"/>
                </a:solidFill>
                <a:latin typeface="Lovelo"/>
                <a:ea typeface="Lovelo"/>
                <a:cs typeface="Lovelo"/>
                <a:sym typeface="Lovelo"/>
              </a:rPr>
              <a:t> 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435519" y="5637405"/>
            <a:ext cx="8509702" cy="5950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11"/>
              </a:lnSpc>
            </a:pPr>
            <a:r>
              <a:rPr lang="en-US" sz="4101">
                <a:solidFill>
                  <a:srgbClr val="FBF9F1"/>
                </a:solidFill>
                <a:latin typeface="Lato"/>
                <a:ea typeface="Lato"/>
                <a:cs typeface="Lato"/>
                <a:sym typeface="Lato"/>
              </a:rPr>
              <a:t>for your time and attention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1332522" y="5485238"/>
            <a:ext cx="15145409" cy="681625"/>
            <a:chOff x="0" y="0"/>
            <a:chExt cx="3988914" cy="17952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988914" cy="179523"/>
            </a:xfrm>
            <a:custGeom>
              <a:avLst/>
              <a:gdLst/>
              <a:ahLst/>
              <a:cxnLst/>
              <a:rect r="r" b="b" t="t" l="l"/>
              <a:pathLst>
                <a:path h="179523" w="3988914">
                  <a:moveTo>
                    <a:pt x="32715" y="0"/>
                  </a:moveTo>
                  <a:lnTo>
                    <a:pt x="3956199" y="0"/>
                  </a:lnTo>
                  <a:cubicBezTo>
                    <a:pt x="3964876" y="0"/>
                    <a:pt x="3973197" y="3447"/>
                    <a:pt x="3979332" y="9582"/>
                  </a:cubicBezTo>
                  <a:cubicBezTo>
                    <a:pt x="3985468" y="15717"/>
                    <a:pt x="3988914" y="24038"/>
                    <a:pt x="3988914" y="32715"/>
                  </a:cubicBezTo>
                  <a:lnTo>
                    <a:pt x="3988914" y="146807"/>
                  </a:lnTo>
                  <a:cubicBezTo>
                    <a:pt x="3988914" y="164876"/>
                    <a:pt x="3974267" y="179523"/>
                    <a:pt x="3956199" y="179523"/>
                  </a:cubicBezTo>
                  <a:lnTo>
                    <a:pt x="32715" y="179523"/>
                  </a:lnTo>
                  <a:cubicBezTo>
                    <a:pt x="14647" y="179523"/>
                    <a:pt x="0" y="164876"/>
                    <a:pt x="0" y="146807"/>
                  </a:cubicBezTo>
                  <a:lnTo>
                    <a:pt x="0" y="32715"/>
                  </a:lnTo>
                  <a:cubicBezTo>
                    <a:pt x="0" y="14647"/>
                    <a:pt x="14647" y="0"/>
                    <a:pt x="3271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E5E1DA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988914" cy="2176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5400000">
            <a:off x="10696114" y="5595723"/>
            <a:ext cx="457200" cy="460655"/>
          </a:xfrm>
          <a:custGeom>
            <a:avLst/>
            <a:gdLst/>
            <a:ahLst/>
            <a:cxnLst/>
            <a:rect r="r" b="b" t="t" l="l"/>
            <a:pathLst>
              <a:path h="460655" w="457200">
                <a:moveTo>
                  <a:pt x="0" y="0"/>
                </a:moveTo>
                <a:lnTo>
                  <a:pt x="457200" y="0"/>
                </a:lnTo>
                <a:lnTo>
                  <a:pt x="457200" y="460655"/>
                </a:lnTo>
                <a:lnTo>
                  <a:pt x="0" y="4606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5400000">
            <a:off x="6499836" y="5595723"/>
            <a:ext cx="457200" cy="460655"/>
          </a:xfrm>
          <a:custGeom>
            <a:avLst/>
            <a:gdLst/>
            <a:ahLst/>
            <a:cxnLst/>
            <a:rect r="r" b="b" t="t" l="l"/>
            <a:pathLst>
              <a:path h="460655" w="457200">
                <a:moveTo>
                  <a:pt x="0" y="0"/>
                </a:moveTo>
                <a:lnTo>
                  <a:pt x="457200" y="0"/>
                </a:lnTo>
                <a:lnTo>
                  <a:pt x="457200" y="460655"/>
                </a:lnTo>
                <a:lnTo>
                  <a:pt x="0" y="4606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5400000">
            <a:off x="2811765" y="5595723"/>
            <a:ext cx="457200" cy="460655"/>
          </a:xfrm>
          <a:custGeom>
            <a:avLst/>
            <a:gdLst/>
            <a:ahLst/>
            <a:cxnLst/>
            <a:rect r="r" b="b" t="t" l="l"/>
            <a:pathLst>
              <a:path h="460655" w="457200">
                <a:moveTo>
                  <a:pt x="0" y="0"/>
                </a:moveTo>
                <a:lnTo>
                  <a:pt x="457200" y="0"/>
                </a:lnTo>
                <a:lnTo>
                  <a:pt x="457200" y="460655"/>
                </a:lnTo>
                <a:lnTo>
                  <a:pt x="0" y="4606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5333274" y="6296922"/>
            <a:ext cx="2790325" cy="869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 b="true">
                <a:solidFill>
                  <a:srgbClr val="FFD944"/>
                </a:solidFill>
                <a:latin typeface="Lato Bold"/>
                <a:ea typeface="Lato Bold"/>
                <a:cs typeface="Lato Bold"/>
                <a:sym typeface="Lato Bold"/>
              </a:rPr>
              <a:t>Rise of </a:t>
            </a:r>
          </a:p>
          <a:p>
            <a:pPr algn="ctr">
              <a:lnSpc>
                <a:spcPts val="3500"/>
              </a:lnSpc>
              <a:spcBef>
                <a:spcPct val="0"/>
              </a:spcBef>
            </a:pPr>
            <a:r>
              <a:rPr lang="en-US" b="true" sz="2500">
                <a:solidFill>
                  <a:srgbClr val="FFD944"/>
                </a:solidFill>
                <a:latin typeface="Lato Bold"/>
                <a:ea typeface="Lato Bold"/>
                <a:cs typeface="Lato Bold"/>
                <a:sym typeface="Lato Bold"/>
              </a:rPr>
              <a:t>Online Job Portals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840952" y="6296922"/>
            <a:ext cx="1938171" cy="869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 b="true">
                <a:solidFill>
                  <a:srgbClr val="FFD944"/>
                </a:solidFill>
                <a:latin typeface="Lato Bold"/>
                <a:ea typeface="Lato Bold"/>
                <a:cs typeface="Lato Bold"/>
                <a:sym typeface="Lato Bold"/>
              </a:rPr>
              <a:t>Traditional</a:t>
            </a:r>
          </a:p>
          <a:p>
            <a:pPr algn="ctr">
              <a:lnSpc>
                <a:spcPts val="3500"/>
              </a:lnSpc>
              <a:spcBef>
                <a:spcPct val="0"/>
              </a:spcBef>
            </a:pPr>
            <a:r>
              <a:rPr lang="en-US" b="true" sz="2500">
                <a:solidFill>
                  <a:srgbClr val="FFD944"/>
                </a:solidFill>
                <a:latin typeface="Lato Bold"/>
                <a:ea typeface="Lato Bold"/>
                <a:cs typeface="Lato Bold"/>
                <a:sym typeface="Lato Bold"/>
              </a:rPr>
              <a:t> Recruitment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7309746"/>
            <a:ext cx="3712470" cy="1758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b="true" sz="2000">
                <a:solidFill>
                  <a:srgbClr val="86BDFF"/>
                </a:solidFill>
                <a:latin typeface="Lato Bold"/>
                <a:ea typeface="Lato Bold"/>
                <a:cs typeface="Lato Bold"/>
                <a:sym typeface="Lato Bold"/>
              </a:rPr>
              <a:t>Manual scheduling</a:t>
            </a:r>
            <a:r>
              <a:rPr lang="en-US" sz="200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, </a:t>
            </a:r>
            <a:r>
              <a:rPr lang="en-US" b="true" sz="2000">
                <a:solidFill>
                  <a:srgbClr val="86BDFF"/>
                </a:solidFill>
                <a:latin typeface="Lato Bold"/>
                <a:ea typeface="Lato Bold"/>
                <a:cs typeface="Lato Bold"/>
                <a:sym typeface="Lato Bold"/>
              </a:rPr>
              <a:t>paper resumes</a:t>
            </a:r>
            <a:r>
              <a:rPr lang="en-US" sz="2000">
                <a:solidFill>
                  <a:srgbClr val="86BDFF"/>
                </a:solidFill>
                <a:latin typeface="Lato"/>
                <a:ea typeface="Lato"/>
                <a:cs typeface="Lato"/>
                <a:sym typeface="Lato"/>
              </a:rPr>
              <a:t>,</a:t>
            </a:r>
            <a:r>
              <a:rPr lang="en-US" sz="200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 and</a:t>
            </a:r>
            <a:r>
              <a:rPr lang="en-US" b="true" sz="2000">
                <a:solidFill>
                  <a:srgbClr val="6037DF"/>
                </a:solidFill>
                <a:latin typeface="Lato Bold"/>
                <a:ea typeface="Lato Bold"/>
                <a:cs typeface="Lato Bold"/>
                <a:sym typeface="Lato Bold"/>
              </a:rPr>
              <a:t> </a:t>
            </a:r>
            <a:r>
              <a:rPr lang="en-US" b="true" sz="2000">
                <a:solidFill>
                  <a:srgbClr val="82AFE6"/>
                </a:solidFill>
                <a:latin typeface="Lato Bold"/>
                <a:ea typeface="Lato Bold"/>
                <a:cs typeface="Lato Bold"/>
                <a:sym typeface="Lato Bold"/>
              </a:rPr>
              <a:t>in-person interviews</a:t>
            </a:r>
            <a:r>
              <a:rPr lang="en-US" sz="200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 were the norm, often hindered by geographic and logistical challenges.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5400000">
            <a:off x="14705252" y="5595723"/>
            <a:ext cx="457200" cy="460655"/>
          </a:xfrm>
          <a:custGeom>
            <a:avLst/>
            <a:gdLst/>
            <a:ahLst/>
            <a:cxnLst/>
            <a:rect r="r" b="b" t="t" l="l"/>
            <a:pathLst>
              <a:path h="460655" w="457200">
                <a:moveTo>
                  <a:pt x="0" y="0"/>
                </a:moveTo>
                <a:lnTo>
                  <a:pt x="457200" y="0"/>
                </a:lnTo>
                <a:lnTo>
                  <a:pt x="457200" y="460655"/>
                </a:lnTo>
                <a:lnTo>
                  <a:pt x="0" y="4606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8343940" y="6296922"/>
            <a:ext cx="5199649" cy="869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 b="true">
                <a:solidFill>
                  <a:srgbClr val="FFD944"/>
                </a:solidFill>
                <a:latin typeface="Lato Bold"/>
                <a:ea typeface="Lato Bold"/>
                <a:cs typeface="Lato Bold"/>
                <a:sym typeface="Lato Bold"/>
              </a:rPr>
              <a:t>Adoption of </a:t>
            </a:r>
          </a:p>
          <a:p>
            <a:pPr algn="ctr">
              <a:lnSpc>
                <a:spcPts val="3500"/>
              </a:lnSpc>
              <a:spcBef>
                <a:spcPct val="0"/>
              </a:spcBef>
            </a:pPr>
            <a:r>
              <a:rPr lang="en-US" b="true" sz="2500">
                <a:solidFill>
                  <a:srgbClr val="FFD944"/>
                </a:solidFill>
                <a:latin typeface="Lato Bold"/>
                <a:ea typeface="Lato Bold"/>
                <a:cs typeface="Lato Bold"/>
                <a:sym typeface="Lato Bold"/>
              </a:rPr>
              <a:t>Video Interviews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098643" y="6296922"/>
            <a:ext cx="3651368" cy="869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 b="true">
                <a:solidFill>
                  <a:srgbClr val="FFD944"/>
                </a:solidFill>
                <a:latin typeface="Lato Bold"/>
                <a:ea typeface="Lato Bold"/>
                <a:cs typeface="Lato Bold"/>
                <a:sym typeface="Lato Bold"/>
              </a:rPr>
              <a:t>Digital-FIrst</a:t>
            </a:r>
          </a:p>
          <a:p>
            <a:pPr algn="ctr">
              <a:lnSpc>
                <a:spcPts val="3500"/>
              </a:lnSpc>
              <a:spcBef>
                <a:spcPct val="0"/>
              </a:spcBef>
            </a:pPr>
            <a:r>
              <a:rPr lang="en-US" b="true" sz="2500">
                <a:solidFill>
                  <a:srgbClr val="FFD944"/>
                </a:solidFill>
                <a:latin typeface="Lato Bold"/>
                <a:ea typeface="Lato Bold"/>
                <a:cs typeface="Lato Bold"/>
                <a:sym typeface="Lato Bold"/>
              </a:rPr>
              <a:t>Recruitment Platforms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020456" y="7309746"/>
            <a:ext cx="3564215" cy="1758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b="true" sz="2000">
                <a:solidFill>
                  <a:srgbClr val="82AFE6"/>
                </a:solidFill>
                <a:latin typeface="Lato Bold"/>
                <a:ea typeface="Lato Bold"/>
                <a:cs typeface="Lato Bold"/>
                <a:sym typeface="Lato Bold"/>
              </a:rPr>
              <a:t>Digital job applications</a:t>
            </a:r>
            <a:r>
              <a:rPr lang="en-US" sz="200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 became possible, but interviews were </a:t>
            </a:r>
            <a:r>
              <a:rPr lang="en-US" b="true" sz="2000">
                <a:solidFill>
                  <a:srgbClr val="82AFE6"/>
                </a:solidFill>
                <a:latin typeface="Lato Bold"/>
                <a:ea typeface="Lato Bold"/>
                <a:cs typeface="Lato Bold"/>
                <a:sym typeface="Lato Bold"/>
              </a:rPr>
              <a:t>still largely conducted in person</a:t>
            </a:r>
            <a:r>
              <a:rPr lang="en-US" sz="200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, with manual processes prevailing.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197533" y="7309746"/>
            <a:ext cx="3511512" cy="1758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b="true" sz="2000">
                <a:solidFill>
                  <a:srgbClr val="82AFE6"/>
                </a:solidFill>
                <a:latin typeface="Lato Bold"/>
                <a:ea typeface="Lato Bold"/>
                <a:cs typeface="Lato Bold"/>
                <a:sym typeface="Lato Bold"/>
              </a:rPr>
              <a:t>Video conferencing tools</a:t>
            </a:r>
            <a:r>
              <a:rPr lang="en-US" sz="200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 reduced the need for travel, allowing global connections, though they </a:t>
            </a:r>
            <a:r>
              <a:rPr lang="en-US" b="true" sz="2000">
                <a:solidFill>
                  <a:srgbClr val="82AFE6"/>
                </a:solidFill>
                <a:latin typeface="Lato Bold"/>
                <a:ea typeface="Lato Bold"/>
                <a:cs typeface="Lato Bold"/>
                <a:sym typeface="Lato Bold"/>
              </a:rPr>
              <a:t>lacked integration with broader systems</a:t>
            </a:r>
            <a:r>
              <a:rPr lang="en-US" sz="200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3098643" y="7309746"/>
            <a:ext cx="3716326" cy="1758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Modern platforms integrate </a:t>
            </a:r>
            <a:r>
              <a:rPr lang="en-US" b="true" sz="2000">
                <a:solidFill>
                  <a:srgbClr val="82AFE6"/>
                </a:solidFill>
                <a:latin typeface="Lato Bold"/>
                <a:ea typeface="Lato Bold"/>
                <a:cs typeface="Lato Bold"/>
                <a:sym typeface="Lato Bold"/>
              </a:rPr>
              <a:t>real-time video</a:t>
            </a:r>
            <a:r>
              <a:rPr lang="en-US" sz="200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, </a:t>
            </a:r>
            <a:r>
              <a:rPr lang="en-US" b="true" sz="2000">
                <a:solidFill>
                  <a:srgbClr val="82AFE6"/>
                </a:solidFill>
                <a:latin typeface="Lato Bold"/>
                <a:ea typeface="Lato Bold"/>
                <a:cs typeface="Lato Bold"/>
                <a:sym typeface="Lato Bold"/>
              </a:rPr>
              <a:t>scheduling</a:t>
            </a:r>
            <a:r>
              <a:rPr lang="en-US" sz="200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, and </a:t>
            </a:r>
            <a:r>
              <a:rPr lang="en-US" b="true" sz="2000">
                <a:solidFill>
                  <a:srgbClr val="82AFE6"/>
                </a:solidFill>
                <a:latin typeface="Lato Bold"/>
                <a:ea typeface="Lato Bold"/>
                <a:cs typeface="Lato Bold"/>
                <a:sym typeface="Lato Bold"/>
              </a:rPr>
              <a:t>secure data management</a:t>
            </a:r>
            <a:r>
              <a:rPr lang="en-US" sz="200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, making the recruitment process efficient and </a:t>
            </a:r>
            <a:r>
              <a:rPr lang="en-US" b="true" sz="2000">
                <a:solidFill>
                  <a:srgbClr val="82AFE6"/>
                </a:solidFill>
                <a:latin typeface="Lato Bold"/>
                <a:ea typeface="Lato Bold"/>
                <a:cs typeface="Lato Bold"/>
                <a:sym typeface="Lato Bold"/>
              </a:rPr>
              <a:t>accessible globally</a:t>
            </a:r>
            <a:r>
              <a:rPr lang="en-US" sz="200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071280" y="4828283"/>
            <a:ext cx="1938171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  <a:spcBef>
                <a:spcPct val="0"/>
              </a:spcBef>
            </a:pPr>
            <a:r>
              <a:rPr lang="en-US" b="true" sz="2500">
                <a:solidFill>
                  <a:srgbClr val="FFD944"/>
                </a:solidFill>
                <a:latin typeface="Lato Bold"/>
                <a:ea typeface="Lato Bold"/>
                <a:cs typeface="Lato Bold"/>
                <a:sym typeface="Lato Bold"/>
              </a:rPr>
              <a:t>1990s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5759351" y="4862938"/>
            <a:ext cx="1938171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  <a:spcBef>
                <a:spcPct val="0"/>
              </a:spcBef>
            </a:pPr>
            <a:r>
              <a:rPr lang="en-US" b="true" sz="2500">
                <a:solidFill>
                  <a:srgbClr val="FFD944"/>
                </a:solidFill>
                <a:latin typeface="Lato Bold"/>
                <a:ea typeface="Lato Bold"/>
                <a:cs typeface="Lato Bold"/>
                <a:sym typeface="Lato Bold"/>
              </a:rPr>
              <a:t>2000s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955629" y="4899025"/>
            <a:ext cx="1938171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  <a:spcBef>
                <a:spcPct val="0"/>
              </a:spcBef>
            </a:pPr>
            <a:r>
              <a:rPr lang="en-US" b="true" sz="2500">
                <a:solidFill>
                  <a:srgbClr val="FFD944"/>
                </a:solidFill>
                <a:latin typeface="Lato Bold"/>
                <a:ea typeface="Lato Bold"/>
                <a:cs typeface="Lato Bold"/>
                <a:sym typeface="Lato Bold"/>
              </a:rPr>
              <a:t>2010s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3955241" y="4862938"/>
            <a:ext cx="1938171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  <a:spcBef>
                <a:spcPct val="0"/>
              </a:spcBef>
            </a:pPr>
            <a:r>
              <a:rPr lang="en-US" b="true" sz="2500">
                <a:solidFill>
                  <a:srgbClr val="FFD944"/>
                </a:solidFill>
                <a:latin typeface="Lato Bold"/>
                <a:ea typeface="Lato Bold"/>
                <a:cs typeface="Lato Bold"/>
                <a:sym typeface="Lato Bold"/>
              </a:rPr>
              <a:t>2020s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4647586" y="1944478"/>
            <a:ext cx="12167383" cy="2708910"/>
            <a:chOff x="0" y="0"/>
            <a:chExt cx="3204578" cy="713458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3204578" cy="713458"/>
            </a:xfrm>
            <a:custGeom>
              <a:avLst/>
              <a:gdLst/>
              <a:ahLst/>
              <a:cxnLst/>
              <a:rect r="r" b="b" t="t" l="l"/>
              <a:pathLst>
                <a:path h="713458" w="3204578">
                  <a:moveTo>
                    <a:pt x="12726" y="0"/>
                  </a:moveTo>
                  <a:lnTo>
                    <a:pt x="3191852" y="0"/>
                  </a:lnTo>
                  <a:cubicBezTo>
                    <a:pt x="3198881" y="0"/>
                    <a:pt x="3204578" y="5697"/>
                    <a:pt x="3204578" y="12726"/>
                  </a:cubicBezTo>
                  <a:lnTo>
                    <a:pt x="3204578" y="700732"/>
                  </a:lnTo>
                  <a:cubicBezTo>
                    <a:pt x="3204578" y="704107"/>
                    <a:pt x="3203237" y="707344"/>
                    <a:pt x="3200851" y="709730"/>
                  </a:cubicBezTo>
                  <a:cubicBezTo>
                    <a:pt x="3198464" y="712117"/>
                    <a:pt x="3195228" y="713458"/>
                    <a:pt x="3191852" y="713458"/>
                  </a:cubicBezTo>
                  <a:lnTo>
                    <a:pt x="12726" y="713458"/>
                  </a:lnTo>
                  <a:cubicBezTo>
                    <a:pt x="5697" y="713458"/>
                    <a:pt x="0" y="707760"/>
                    <a:pt x="0" y="700732"/>
                  </a:cubicBezTo>
                  <a:lnTo>
                    <a:pt x="0" y="12726"/>
                  </a:lnTo>
                  <a:cubicBezTo>
                    <a:pt x="0" y="5697"/>
                    <a:pt x="5697" y="0"/>
                    <a:pt x="1272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E5E1DA"/>
              </a:solidFill>
              <a:prstDash val="solid"/>
              <a:miter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0" y="-38100"/>
              <a:ext cx="3204578" cy="7515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4" id="24"/>
          <p:cNvSpPr/>
          <p:nvPr/>
        </p:nvSpPr>
        <p:spPr>
          <a:xfrm flipH="false" flipV="false" rot="10435729">
            <a:off x="-704110" y="-4230156"/>
            <a:ext cx="7971902" cy="8548957"/>
          </a:xfrm>
          <a:custGeom>
            <a:avLst/>
            <a:gdLst/>
            <a:ahLst/>
            <a:cxnLst/>
            <a:rect r="r" b="b" t="t" l="l"/>
            <a:pathLst>
              <a:path h="8548957" w="7971902">
                <a:moveTo>
                  <a:pt x="0" y="0"/>
                </a:moveTo>
                <a:lnTo>
                  <a:pt x="7971902" y="0"/>
                </a:lnTo>
                <a:lnTo>
                  <a:pt x="7971902" y="8548957"/>
                </a:lnTo>
                <a:lnTo>
                  <a:pt x="0" y="854895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5020456" y="2115928"/>
            <a:ext cx="11457475" cy="21263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02"/>
              </a:lnSpc>
            </a:pPr>
            <a:r>
              <a:rPr lang="en-US" b="true" sz="2100">
                <a:solidFill>
                  <a:srgbClr val="E5E1DA"/>
                </a:solidFill>
                <a:latin typeface="Lato Bold"/>
                <a:ea typeface="Lato Bold"/>
                <a:cs typeface="Lato Bold"/>
                <a:sym typeface="Lato Bold"/>
              </a:rPr>
              <a:t>The project aimed to develop an </a:t>
            </a:r>
            <a:r>
              <a:rPr lang="en-US" b="true" sz="2100">
                <a:solidFill>
                  <a:srgbClr val="86BDFF"/>
                </a:solidFill>
                <a:latin typeface="Lato Bold"/>
                <a:ea typeface="Lato Bold"/>
                <a:cs typeface="Lato Bold"/>
                <a:sym typeface="Lato Bold"/>
              </a:rPr>
              <a:t>Online Interview Application</a:t>
            </a:r>
            <a:r>
              <a:rPr lang="en-US" b="true" sz="2100">
                <a:solidFill>
                  <a:srgbClr val="E5E1DA"/>
                </a:solidFill>
                <a:latin typeface="Lato Bold"/>
                <a:ea typeface="Lato Bold"/>
                <a:cs typeface="Lato Bold"/>
                <a:sym typeface="Lato Bold"/>
              </a:rPr>
              <a:t> that enhances the recruitment process in today’s digital landscape. With 92% of companies now incorporating online interviews, our solution integrates real-time video communication, automated scheduling, and secure data handling into a single, seamless platform, reducing time-to-hire by up to 50% and improve the overall candidate experience.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7414556" y="604844"/>
            <a:ext cx="9618378" cy="9524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11"/>
              </a:lnSpc>
            </a:pPr>
            <a:r>
              <a:rPr lang="en-US" sz="6971">
                <a:solidFill>
                  <a:srgbClr val="FBF9F1"/>
                </a:solidFill>
                <a:latin typeface="Lovelo"/>
                <a:ea typeface="Lovelo"/>
                <a:cs typeface="Lovelo"/>
                <a:sym typeface="Lovelo"/>
              </a:rPr>
              <a:t>INTRODUCTION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1893800" y="1322178"/>
            <a:ext cx="5199649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  <a:spcBef>
                <a:spcPct val="0"/>
              </a:spcBef>
            </a:pPr>
            <a:r>
              <a:rPr lang="en-US" b="true" sz="2500" i="true">
                <a:solidFill>
                  <a:srgbClr val="FFD944"/>
                </a:solidFill>
                <a:latin typeface="Lato Bold Italics"/>
                <a:ea typeface="Lato Bold Italics"/>
                <a:cs typeface="Lato Bold Italics"/>
                <a:sym typeface="Lato Bold Italics"/>
              </a:rPr>
              <a:t>The Evolution of Recruitment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761102" y="4280124"/>
            <a:ext cx="6709528" cy="5196859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1827810" y="1930950"/>
            <a:ext cx="15431490" cy="1907210"/>
            <a:chOff x="0" y="0"/>
            <a:chExt cx="4064261" cy="50231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064261" cy="502310"/>
            </a:xfrm>
            <a:custGeom>
              <a:avLst/>
              <a:gdLst/>
              <a:ahLst/>
              <a:cxnLst/>
              <a:rect r="r" b="b" t="t" l="l"/>
              <a:pathLst>
                <a:path h="502310" w="4064261">
                  <a:moveTo>
                    <a:pt x="10034" y="0"/>
                  </a:moveTo>
                  <a:lnTo>
                    <a:pt x="4054227" y="0"/>
                  </a:lnTo>
                  <a:cubicBezTo>
                    <a:pt x="4056888" y="0"/>
                    <a:pt x="4059440" y="1057"/>
                    <a:pt x="4061322" y="2939"/>
                  </a:cubicBezTo>
                  <a:cubicBezTo>
                    <a:pt x="4063204" y="4821"/>
                    <a:pt x="4064261" y="7373"/>
                    <a:pt x="4064261" y="10034"/>
                  </a:cubicBezTo>
                  <a:lnTo>
                    <a:pt x="4064261" y="492276"/>
                  </a:lnTo>
                  <a:cubicBezTo>
                    <a:pt x="4064261" y="494938"/>
                    <a:pt x="4063204" y="497490"/>
                    <a:pt x="4061322" y="499372"/>
                  </a:cubicBezTo>
                  <a:cubicBezTo>
                    <a:pt x="4059440" y="501253"/>
                    <a:pt x="4056888" y="502310"/>
                    <a:pt x="4054227" y="502310"/>
                  </a:cubicBezTo>
                  <a:lnTo>
                    <a:pt x="10034" y="502310"/>
                  </a:lnTo>
                  <a:cubicBezTo>
                    <a:pt x="7373" y="502310"/>
                    <a:pt x="4821" y="501253"/>
                    <a:pt x="2939" y="499372"/>
                  </a:cubicBezTo>
                  <a:cubicBezTo>
                    <a:pt x="1057" y="497490"/>
                    <a:pt x="0" y="494938"/>
                    <a:pt x="0" y="492276"/>
                  </a:cubicBezTo>
                  <a:lnTo>
                    <a:pt x="0" y="10034"/>
                  </a:lnTo>
                  <a:cubicBezTo>
                    <a:pt x="0" y="7373"/>
                    <a:pt x="1057" y="4821"/>
                    <a:pt x="2939" y="2939"/>
                  </a:cubicBezTo>
                  <a:cubicBezTo>
                    <a:pt x="4821" y="1057"/>
                    <a:pt x="7373" y="0"/>
                    <a:pt x="1003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E5E1DA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064261" cy="5404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7410612">
            <a:off x="12524970" y="5449904"/>
            <a:ext cx="9744477" cy="7040385"/>
          </a:xfrm>
          <a:custGeom>
            <a:avLst/>
            <a:gdLst/>
            <a:ahLst/>
            <a:cxnLst/>
            <a:rect r="r" b="b" t="t" l="l"/>
            <a:pathLst>
              <a:path h="7040385" w="9744477">
                <a:moveTo>
                  <a:pt x="0" y="0"/>
                </a:moveTo>
                <a:lnTo>
                  <a:pt x="9744477" y="0"/>
                </a:lnTo>
                <a:lnTo>
                  <a:pt x="9744477" y="7040384"/>
                </a:lnTo>
                <a:lnTo>
                  <a:pt x="0" y="70403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810253" y="4630335"/>
            <a:ext cx="5595894" cy="6626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52"/>
              </a:lnSpc>
            </a:pPr>
            <a:r>
              <a:rPr lang="en-US" sz="1894" b="true">
                <a:solidFill>
                  <a:srgbClr val="E5E1DA"/>
                </a:solidFill>
                <a:latin typeface="Lato Bold"/>
                <a:ea typeface="Lato Bold"/>
                <a:cs typeface="Lato Bold"/>
                <a:sym typeface="Lato Bold"/>
              </a:rPr>
              <a:t>Candidate </a:t>
            </a:r>
          </a:p>
          <a:p>
            <a:pPr algn="l">
              <a:lnSpc>
                <a:spcPts val="2652"/>
              </a:lnSpc>
              <a:spcBef>
                <a:spcPct val="0"/>
              </a:spcBef>
            </a:pPr>
            <a:r>
              <a:rPr lang="en-US" b="true" sz="1894">
                <a:solidFill>
                  <a:srgbClr val="E5E1DA"/>
                </a:solidFill>
                <a:latin typeface="Lato Bold"/>
                <a:ea typeface="Lato Bold"/>
                <a:cs typeface="Lato Bold"/>
                <a:sym typeface="Lato Bold"/>
              </a:rPr>
              <a:t>attraction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024335" y="4133435"/>
            <a:ext cx="7456064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5"/>
              </a:lnSpc>
            </a:pPr>
            <a:r>
              <a:rPr lang="en-US" sz="2550" b="true">
                <a:solidFill>
                  <a:srgbClr val="FBF9F1"/>
                </a:solidFill>
                <a:latin typeface="Lato Bold"/>
                <a:ea typeface="Lato Bold"/>
                <a:cs typeface="Lato Bold"/>
                <a:sym typeface="Lato Bold"/>
              </a:rPr>
              <a:t>WHY TRADITIONAL INTERVIEWS FAILED?</a:t>
            </a:r>
          </a:p>
        </p:txBody>
      </p:sp>
      <p:sp>
        <p:nvSpPr>
          <p:cNvPr name="AutoShape 9" id="9"/>
          <p:cNvSpPr/>
          <p:nvPr/>
        </p:nvSpPr>
        <p:spPr>
          <a:xfrm>
            <a:off x="2320229" y="8917855"/>
            <a:ext cx="5591273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0" id="10"/>
          <p:cNvSpPr/>
          <p:nvPr/>
        </p:nvSpPr>
        <p:spPr>
          <a:xfrm>
            <a:off x="2336635" y="4668435"/>
            <a:ext cx="0" cy="4249419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arrow" len="sm" w="med"/>
            <a:tailEnd type="none" len="sm" w="sm"/>
          </a:ln>
        </p:spPr>
      </p:sp>
      <p:sp>
        <p:nvSpPr>
          <p:cNvPr name="AutoShape 11" id="11"/>
          <p:cNvSpPr/>
          <p:nvPr/>
        </p:nvSpPr>
        <p:spPr>
          <a:xfrm>
            <a:off x="4303536" y="4668435"/>
            <a:ext cx="0" cy="4183925"/>
          </a:xfrm>
          <a:prstGeom prst="line">
            <a:avLst/>
          </a:prstGeom>
          <a:ln cap="flat" w="38100">
            <a:solidFill>
              <a:srgbClr val="FFFFFF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AutoShape 12" id="12"/>
          <p:cNvSpPr/>
          <p:nvPr/>
        </p:nvSpPr>
        <p:spPr>
          <a:xfrm>
            <a:off x="5975436" y="4668435"/>
            <a:ext cx="0" cy="4183925"/>
          </a:xfrm>
          <a:prstGeom prst="line">
            <a:avLst/>
          </a:prstGeom>
          <a:ln cap="flat" w="38100">
            <a:solidFill>
              <a:srgbClr val="FFFFFF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TextBox 13" id="13"/>
          <p:cNvSpPr txBox="true"/>
          <p:nvPr/>
        </p:nvSpPr>
        <p:spPr>
          <a:xfrm rot="0">
            <a:off x="4538030" y="4630335"/>
            <a:ext cx="5595894" cy="6626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52"/>
              </a:lnSpc>
            </a:pPr>
            <a:r>
              <a:rPr lang="en-US" sz="1894" b="true">
                <a:solidFill>
                  <a:srgbClr val="E5E1DA"/>
                </a:solidFill>
                <a:latin typeface="Lato Bold"/>
                <a:ea typeface="Lato Bold"/>
                <a:cs typeface="Lato Bold"/>
                <a:sym typeface="Lato Bold"/>
              </a:rPr>
              <a:t>Candidate </a:t>
            </a:r>
          </a:p>
          <a:p>
            <a:pPr algn="l">
              <a:lnSpc>
                <a:spcPts val="2652"/>
              </a:lnSpc>
              <a:spcBef>
                <a:spcPct val="0"/>
              </a:spcBef>
            </a:pPr>
            <a:r>
              <a:rPr lang="en-US" b="true" sz="1894">
                <a:solidFill>
                  <a:srgbClr val="E5E1DA"/>
                </a:solidFill>
                <a:latin typeface="Lato Bold"/>
                <a:ea typeface="Lato Bold"/>
                <a:cs typeface="Lato Bold"/>
                <a:sym typeface="Lato Bold"/>
              </a:rPr>
              <a:t>evaluation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237024" y="4630335"/>
            <a:ext cx="5595894" cy="6626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52"/>
              </a:lnSpc>
            </a:pPr>
            <a:r>
              <a:rPr lang="en-US" sz="1894" b="true">
                <a:solidFill>
                  <a:srgbClr val="E5E1DA"/>
                </a:solidFill>
                <a:latin typeface="Lato Bold"/>
                <a:ea typeface="Lato Bold"/>
                <a:cs typeface="Lato Bold"/>
                <a:sym typeface="Lato Bold"/>
              </a:rPr>
              <a:t>Employee </a:t>
            </a:r>
          </a:p>
          <a:p>
            <a:pPr algn="l">
              <a:lnSpc>
                <a:spcPts val="2652"/>
              </a:lnSpc>
              <a:spcBef>
                <a:spcPct val="0"/>
              </a:spcBef>
            </a:pPr>
            <a:r>
              <a:rPr lang="en-US" b="true" sz="1894">
                <a:solidFill>
                  <a:srgbClr val="E5E1DA"/>
                </a:solidFill>
                <a:latin typeface="Lato Bold"/>
                <a:ea typeface="Lato Bold"/>
                <a:cs typeface="Lato Bold"/>
                <a:sym typeface="Lato Bold"/>
              </a:rPr>
              <a:t>onboarding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4319638" y="8931996"/>
            <a:ext cx="5595894" cy="3263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52"/>
              </a:lnSpc>
              <a:spcBef>
                <a:spcPct val="0"/>
              </a:spcBef>
            </a:pPr>
            <a:r>
              <a:rPr lang="en-US" b="true" sz="1894">
                <a:solidFill>
                  <a:srgbClr val="E5E1DA"/>
                </a:solidFill>
                <a:latin typeface="Lato Bold"/>
                <a:ea typeface="Lato Bold"/>
                <a:cs typeface="Lato Bold"/>
                <a:sym typeface="Lato Bold"/>
              </a:rPr>
              <a:t>Hiring Process</a:t>
            </a:r>
          </a:p>
        </p:txBody>
      </p:sp>
      <p:sp>
        <p:nvSpPr>
          <p:cNvPr name="TextBox 16" id="16"/>
          <p:cNvSpPr txBox="true"/>
          <p:nvPr/>
        </p:nvSpPr>
        <p:spPr>
          <a:xfrm rot="-5400000">
            <a:off x="-772121" y="4832546"/>
            <a:ext cx="5595894" cy="3263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52"/>
              </a:lnSpc>
              <a:spcBef>
                <a:spcPct val="0"/>
              </a:spcBef>
            </a:pPr>
            <a:r>
              <a:rPr lang="en-US" b="true" sz="1894">
                <a:solidFill>
                  <a:srgbClr val="E5E1DA"/>
                </a:solidFill>
                <a:latin typeface="Lato Bold"/>
                <a:ea typeface="Lato Bold"/>
                <a:cs typeface="Lato Bold"/>
                <a:sym typeface="Lato Bold"/>
              </a:rPr>
              <a:t>Effort &amp; expense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632474" y="5306014"/>
            <a:ext cx="5595894" cy="3263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52"/>
              </a:lnSpc>
              <a:spcBef>
                <a:spcPct val="0"/>
              </a:spcBef>
            </a:pPr>
            <a:r>
              <a:rPr lang="en-US" b="true" sz="1894">
                <a:solidFill>
                  <a:srgbClr val="FFD944"/>
                </a:solidFill>
                <a:latin typeface="Lato Bold"/>
                <a:ea typeface="Lato Bold"/>
                <a:cs typeface="Lato Bold"/>
                <a:sym typeface="Lato Bold"/>
              </a:rPr>
              <a:t>New way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632474" y="6052501"/>
            <a:ext cx="5595894" cy="3263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52"/>
              </a:lnSpc>
              <a:spcBef>
                <a:spcPct val="0"/>
              </a:spcBef>
            </a:pPr>
            <a:r>
              <a:rPr lang="en-US" b="true" sz="1894">
                <a:solidFill>
                  <a:srgbClr val="F14E63"/>
                </a:solidFill>
                <a:latin typeface="Lato Bold"/>
                <a:ea typeface="Lato Bold"/>
                <a:cs typeface="Lato Bold"/>
                <a:sym typeface="Lato Bold"/>
              </a:rPr>
              <a:t>Old way</a:t>
            </a:r>
          </a:p>
        </p:txBody>
      </p:sp>
      <p:pic>
        <p:nvPicPr>
          <p:cNvPr name="Picture 19" id="19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8235518" y="3894005"/>
            <a:ext cx="9465806" cy="5677517"/>
          </a:xfrm>
          <a:prstGeom prst="rect">
            <a:avLst/>
          </a:prstGeom>
        </p:spPr>
      </p:pic>
      <p:sp>
        <p:nvSpPr>
          <p:cNvPr name="TextBox 20" id="20"/>
          <p:cNvSpPr txBox="true"/>
          <p:nvPr/>
        </p:nvSpPr>
        <p:spPr>
          <a:xfrm rot="0">
            <a:off x="9273101" y="5023296"/>
            <a:ext cx="5595894" cy="3359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80"/>
              </a:lnSpc>
              <a:spcBef>
                <a:spcPct val="0"/>
              </a:spcBef>
            </a:pPr>
            <a:r>
              <a:rPr lang="en-US" b="true" sz="1986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63% | Assessing candidate soft skills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273101" y="5988947"/>
            <a:ext cx="5595894" cy="360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08"/>
              </a:lnSpc>
              <a:spcBef>
                <a:spcPct val="0"/>
              </a:spcBef>
            </a:pPr>
            <a:r>
              <a:rPr lang="en-US" b="true" sz="2077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58% | Understanding candidate weaknesses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9273101" y="7081976"/>
            <a:ext cx="5595894" cy="360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08"/>
              </a:lnSpc>
              <a:spcBef>
                <a:spcPct val="0"/>
              </a:spcBef>
            </a:pPr>
            <a:r>
              <a:rPr lang="en-US" b="true" sz="2077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42% | Bias of Interviews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9273101" y="8056619"/>
            <a:ext cx="5595894" cy="360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08"/>
              </a:lnSpc>
              <a:spcBef>
                <a:spcPct val="0"/>
              </a:spcBef>
            </a:pPr>
            <a:r>
              <a:rPr lang="en-US" b="true" sz="2077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36% | Too long of a process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2440964" y="4142960"/>
            <a:ext cx="6421458" cy="3525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2545" b="true">
                <a:solidFill>
                  <a:srgbClr val="FBF9F1"/>
                </a:solidFill>
                <a:latin typeface="Lato Bold"/>
                <a:ea typeface="Lato Bold"/>
                <a:cs typeface="Lato Bold"/>
                <a:sym typeface="Lato Bold"/>
              </a:rPr>
              <a:t>SPEND TIME ON HIGH VALUE TASKS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8862422" y="582233"/>
            <a:ext cx="9063716" cy="8915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01"/>
              </a:lnSpc>
            </a:pPr>
            <a:r>
              <a:rPr lang="en-US" sz="6569">
                <a:solidFill>
                  <a:srgbClr val="FBF9F1"/>
                </a:solidFill>
                <a:latin typeface="Lovelo"/>
                <a:ea typeface="Lovelo"/>
                <a:cs typeface="Lovelo"/>
                <a:sym typeface="Lovelo"/>
              </a:rPr>
              <a:t>PROBLEM STATEMENT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2076867" y="2226149"/>
            <a:ext cx="14835639" cy="12691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02"/>
              </a:lnSpc>
            </a:pPr>
            <a:r>
              <a:rPr lang="en-US" b="true" sz="2100">
                <a:solidFill>
                  <a:srgbClr val="E5E1DA"/>
                </a:solidFill>
                <a:latin typeface="Lato Bold"/>
                <a:ea typeface="Lato Bold"/>
                <a:cs typeface="Lato Bold"/>
                <a:sym typeface="Lato Bold"/>
              </a:rPr>
              <a:t>Traditional interviews are plagued by</a:t>
            </a:r>
            <a:r>
              <a:rPr lang="en-US" b="true" sz="2100">
                <a:solidFill>
                  <a:srgbClr val="86BDFF"/>
                </a:solidFill>
                <a:latin typeface="Lato Bold"/>
                <a:ea typeface="Lato Bold"/>
                <a:cs typeface="Lato Bold"/>
                <a:sym typeface="Lato Bold"/>
              </a:rPr>
              <a:t> logistical challenges, inefficiencies, and security concerns</a:t>
            </a:r>
            <a:r>
              <a:rPr lang="en-US" b="true" sz="2100">
                <a:solidFill>
                  <a:srgbClr val="E5E1DA"/>
                </a:solidFill>
                <a:latin typeface="Lato Bold"/>
                <a:ea typeface="Lato Bold"/>
                <a:cs typeface="Lato Bold"/>
                <a:sym typeface="Lato Bold"/>
              </a:rPr>
              <a:t>. </a:t>
            </a:r>
            <a:r>
              <a:rPr lang="en-US" b="true" sz="2100">
                <a:solidFill>
                  <a:srgbClr val="FF7A7A"/>
                </a:solidFill>
                <a:latin typeface="Lato Bold"/>
                <a:ea typeface="Lato Bold"/>
                <a:cs typeface="Lato Bold"/>
                <a:sym typeface="Lato Bold"/>
              </a:rPr>
              <a:t>60% </a:t>
            </a:r>
            <a:r>
              <a:rPr lang="en-US" b="true" sz="2100">
                <a:solidFill>
                  <a:srgbClr val="E5E1DA"/>
                </a:solidFill>
                <a:latin typeface="Lato Bold"/>
                <a:ea typeface="Lato Bold"/>
                <a:cs typeface="Lato Bold"/>
                <a:sym typeface="Lato Bold"/>
              </a:rPr>
              <a:t>of hiring delays are due to scheduling conflicts and geographic barriers, while </a:t>
            </a:r>
            <a:r>
              <a:rPr lang="en-US" b="true" sz="2100">
                <a:solidFill>
                  <a:srgbClr val="FF7A7A"/>
                </a:solidFill>
                <a:latin typeface="Lato Bold"/>
                <a:ea typeface="Lato Bold"/>
                <a:cs typeface="Lato Bold"/>
                <a:sym typeface="Lato Bold"/>
              </a:rPr>
              <a:t>75% </a:t>
            </a:r>
            <a:r>
              <a:rPr lang="en-US" b="true" sz="2100">
                <a:solidFill>
                  <a:srgbClr val="E5E1DA"/>
                </a:solidFill>
                <a:latin typeface="Lato Bold"/>
                <a:ea typeface="Lato Bold"/>
                <a:cs typeface="Lato Bold"/>
                <a:sym typeface="Lato Bold"/>
              </a:rPr>
              <a:t>of companies report concerns about data security during interviews, underscoring the need for a more efficient and secure interview platform.</a:t>
            </a:r>
          </a:p>
        </p:txBody>
      </p:sp>
      <p:sp>
        <p:nvSpPr>
          <p:cNvPr name="Freeform 27" id="27"/>
          <p:cNvSpPr/>
          <p:nvPr/>
        </p:nvSpPr>
        <p:spPr>
          <a:xfrm flipH="false" flipV="false" rot="-10800000">
            <a:off x="-4064865" y="-3748523"/>
            <a:ext cx="9180730" cy="6633078"/>
          </a:xfrm>
          <a:custGeom>
            <a:avLst/>
            <a:gdLst/>
            <a:ahLst/>
            <a:cxnLst/>
            <a:rect r="r" b="b" t="t" l="l"/>
            <a:pathLst>
              <a:path h="6633078" w="9180730">
                <a:moveTo>
                  <a:pt x="0" y="0"/>
                </a:moveTo>
                <a:lnTo>
                  <a:pt x="9180730" y="0"/>
                </a:lnTo>
                <a:lnTo>
                  <a:pt x="9180730" y="6633078"/>
                </a:lnTo>
                <a:lnTo>
                  <a:pt x="0" y="663307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28" id="28"/>
          <p:cNvSpPr txBox="true"/>
          <p:nvPr/>
        </p:nvSpPr>
        <p:spPr>
          <a:xfrm rot="0">
            <a:off x="10430421" y="1393740"/>
            <a:ext cx="9662572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5"/>
              </a:lnSpc>
            </a:pPr>
            <a:r>
              <a:rPr lang="en-US" sz="2550" i="true" b="true">
                <a:solidFill>
                  <a:srgbClr val="FFD944"/>
                </a:solidFill>
                <a:latin typeface="Lato Bold Italics"/>
                <a:ea typeface="Lato Bold Italics"/>
                <a:cs typeface="Lato Bold Italics"/>
                <a:sym typeface="Lato Bold Italics"/>
              </a:rPr>
              <a:t>The Challenges in Traditional Interview Processes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331129" y="1585211"/>
            <a:ext cx="13745171" cy="10034901"/>
          </a:xfrm>
          <a:custGeom>
            <a:avLst/>
            <a:gdLst/>
            <a:ahLst/>
            <a:cxnLst/>
            <a:rect r="r" b="b" t="t" l="l"/>
            <a:pathLst>
              <a:path h="10034901" w="13745171">
                <a:moveTo>
                  <a:pt x="0" y="0"/>
                </a:moveTo>
                <a:lnTo>
                  <a:pt x="13745171" y="0"/>
                </a:lnTo>
                <a:lnTo>
                  <a:pt x="13745171" y="10034901"/>
                </a:lnTo>
                <a:lnTo>
                  <a:pt x="0" y="100349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23" t="0" r="-523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117515" y="1971018"/>
            <a:ext cx="5131963" cy="839660"/>
            <a:chOff x="0" y="0"/>
            <a:chExt cx="1351628" cy="22114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351628" cy="221145"/>
            </a:xfrm>
            <a:custGeom>
              <a:avLst/>
              <a:gdLst/>
              <a:ahLst/>
              <a:cxnLst/>
              <a:rect r="r" b="b" t="t" l="l"/>
              <a:pathLst>
                <a:path h="221145" w="1351628">
                  <a:moveTo>
                    <a:pt x="90514" y="0"/>
                  </a:moveTo>
                  <a:lnTo>
                    <a:pt x="1261114" y="0"/>
                  </a:lnTo>
                  <a:cubicBezTo>
                    <a:pt x="1285120" y="0"/>
                    <a:pt x="1308143" y="9536"/>
                    <a:pt x="1325117" y="26511"/>
                  </a:cubicBezTo>
                  <a:cubicBezTo>
                    <a:pt x="1342092" y="43486"/>
                    <a:pt x="1351628" y="66508"/>
                    <a:pt x="1351628" y="90514"/>
                  </a:cubicBezTo>
                  <a:lnTo>
                    <a:pt x="1351628" y="130631"/>
                  </a:lnTo>
                  <a:cubicBezTo>
                    <a:pt x="1351628" y="154637"/>
                    <a:pt x="1342092" y="177659"/>
                    <a:pt x="1325117" y="194634"/>
                  </a:cubicBezTo>
                  <a:cubicBezTo>
                    <a:pt x="1308143" y="211609"/>
                    <a:pt x="1285120" y="221145"/>
                    <a:pt x="1261114" y="221145"/>
                  </a:cubicBezTo>
                  <a:lnTo>
                    <a:pt x="90514" y="221145"/>
                  </a:lnTo>
                  <a:cubicBezTo>
                    <a:pt x="66508" y="221145"/>
                    <a:pt x="43486" y="211609"/>
                    <a:pt x="26511" y="194634"/>
                  </a:cubicBezTo>
                  <a:cubicBezTo>
                    <a:pt x="9536" y="177659"/>
                    <a:pt x="0" y="154637"/>
                    <a:pt x="0" y="130631"/>
                  </a:cubicBezTo>
                  <a:lnTo>
                    <a:pt x="0" y="90514"/>
                  </a:lnTo>
                  <a:cubicBezTo>
                    <a:pt x="0" y="66508"/>
                    <a:pt x="9536" y="43486"/>
                    <a:pt x="26511" y="26511"/>
                  </a:cubicBezTo>
                  <a:cubicBezTo>
                    <a:pt x="43486" y="9536"/>
                    <a:pt x="66508" y="0"/>
                    <a:pt x="90514" y="0"/>
                  </a:cubicBezTo>
                  <a:close/>
                </a:path>
              </a:pathLst>
            </a:custGeom>
            <a:solidFill>
              <a:srgbClr val="000000"/>
            </a:solidFill>
            <a:ln w="38100" cap="rnd">
              <a:solidFill>
                <a:srgbClr val="FBF9F1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1351628" cy="2592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153866" y="2995974"/>
            <a:ext cx="5131963" cy="608865"/>
            <a:chOff x="0" y="0"/>
            <a:chExt cx="1351628" cy="16035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351628" cy="160359"/>
            </a:xfrm>
            <a:custGeom>
              <a:avLst/>
              <a:gdLst/>
              <a:ahLst/>
              <a:cxnLst/>
              <a:rect r="r" b="b" t="t" l="l"/>
              <a:pathLst>
                <a:path h="160359" w="1351628">
                  <a:moveTo>
                    <a:pt x="30171" y="0"/>
                  </a:moveTo>
                  <a:lnTo>
                    <a:pt x="1321457" y="0"/>
                  </a:lnTo>
                  <a:cubicBezTo>
                    <a:pt x="1338120" y="0"/>
                    <a:pt x="1351628" y="13508"/>
                    <a:pt x="1351628" y="30171"/>
                  </a:cubicBezTo>
                  <a:lnTo>
                    <a:pt x="1351628" y="130188"/>
                  </a:lnTo>
                  <a:cubicBezTo>
                    <a:pt x="1351628" y="146851"/>
                    <a:pt x="1338120" y="160359"/>
                    <a:pt x="1321457" y="160359"/>
                  </a:cubicBezTo>
                  <a:lnTo>
                    <a:pt x="30171" y="160359"/>
                  </a:lnTo>
                  <a:cubicBezTo>
                    <a:pt x="13508" y="160359"/>
                    <a:pt x="0" y="146851"/>
                    <a:pt x="0" y="130188"/>
                  </a:cubicBezTo>
                  <a:lnTo>
                    <a:pt x="0" y="30171"/>
                  </a:lnTo>
                  <a:cubicBezTo>
                    <a:pt x="0" y="13508"/>
                    <a:pt x="13508" y="0"/>
                    <a:pt x="30171" y="0"/>
                  </a:cubicBezTo>
                  <a:close/>
                </a:path>
              </a:pathLst>
            </a:custGeom>
            <a:solidFill>
              <a:srgbClr val="FBF9F1"/>
            </a:solidFill>
            <a:ln w="38100" cap="sq">
              <a:solidFill>
                <a:srgbClr val="FBF9F1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351628" cy="1984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5853129" y="2162247"/>
            <a:ext cx="446341" cy="457200"/>
          </a:xfrm>
          <a:custGeom>
            <a:avLst/>
            <a:gdLst/>
            <a:ahLst/>
            <a:cxnLst/>
            <a:rect r="r" b="b" t="t" l="l"/>
            <a:pathLst>
              <a:path h="457200" w="446341">
                <a:moveTo>
                  <a:pt x="0" y="0"/>
                </a:moveTo>
                <a:lnTo>
                  <a:pt x="446342" y="0"/>
                </a:lnTo>
                <a:lnTo>
                  <a:pt x="446342" y="457200"/>
                </a:lnTo>
                <a:lnTo>
                  <a:pt x="0" y="4572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6637733" y="1971018"/>
            <a:ext cx="5131963" cy="839660"/>
            <a:chOff x="0" y="0"/>
            <a:chExt cx="1351628" cy="22114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351628" cy="221145"/>
            </a:xfrm>
            <a:custGeom>
              <a:avLst/>
              <a:gdLst/>
              <a:ahLst/>
              <a:cxnLst/>
              <a:rect r="r" b="b" t="t" l="l"/>
              <a:pathLst>
                <a:path h="221145" w="1351628">
                  <a:moveTo>
                    <a:pt x="90514" y="0"/>
                  </a:moveTo>
                  <a:lnTo>
                    <a:pt x="1261114" y="0"/>
                  </a:lnTo>
                  <a:cubicBezTo>
                    <a:pt x="1285120" y="0"/>
                    <a:pt x="1308143" y="9536"/>
                    <a:pt x="1325117" y="26511"/>
                  </a:cubicBezTo>
                  <a:cubicBezTo>
                    <a:pt x="1342092" y="43486"/>
                    <a:pt x="1351628" y="66508"/>
                    <a:pt x="1351628" y="90514"/>
                  </a:cubicBezTo>
                  <a:lnTo>
                    <a:pt x="1351628" y="130631"/>
                  </a:lnTo>
                  <a:cubicBezTo>
                    <a:pt x="1351628" y="154637"/>
                    <a:pt x="1342092" y="177659"/>
                    <a:pt x="1325117" y="194634"/>
                  </a:cubicBezTo>
                  <a:cubicBezTo>
                    <a:pt x="1308143" y="211609"/>
                    <a:pt x="1285120" y="221145"/>
                    <a:pt x="1261114" y="221145"/>
                  </a:cubicBezTo>
                  <a:lnTo>
                    <a:pt x="90514" y="221145"/>
                  </a:lnTo>
                  <a:cubicBezTo>
                    <a:pt x="66508" y="221145"/>
                    <a:pt x="43486" y="211609"/>
                    <a:pt x="26511" y="194634"/>
                  </a:cubicBezTo>
                  <a:cubicBezTo>
                    <a:pt x="9536" y="177659"/>
                    <a:pt x="0" y="154637"/>
                    <a:pt x="0" y="130631"/>
                  </a:cubicBezTo>
                  <a:lnTo>
                    <a:pt x="0" y="90514"/>
                  </a:lnTo>
                  <a:cubicBezTo>
                    <a:pt x="0" y="66508"/>
                    <a:pt x="9536" y="43486"/>
                    <a:pt x="26511" y="26511"/>
                  </a:cubicBezTo>
                  <a:cubicBezTo>
                    <a:pt x="43486" y="9536"/>
                    <a:pt x="66508" y="0"/>
                    <a:pt x="90514" y="0"/>
                  </a:cubicBezTo>
                  <a:close/>
                </a:path>
              </a:pathLst>
            </a:custGeom>
            <a:solidFill>
              <a:srgbClr val="000000"/>
            </a:solidFill>
            <a:ln w="38100" cap="rnd">
              <a:solidFill>
                <a:srgbClr val="FFD944"/>
              </a:solidFill>
              <a:prstDash val="solid"/>
              <a:round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1351628" cy="2592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2215808" y="1974302"/>
            <a:ext cx="5131963" cy="839660"/>
            <a:chOff x="0" y="0"/>
            <a:chExt cx="1351628" cy="221145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351628" cy="221145"/>
            </a:xfrm>
            <a:custGeom>
              <a:avLst/>
              <a:gdLst/>
              <a:ahLst/>
              <a:cxnLst/>
              <a:rect r="r" b="b" t="t" l="l"/>
              <a:pathLst>
                <a:path h="221145" w="1351628">
                  <a:moveTo>
                    <a:pt x="90514" y="0"/>
                  </a:moveTo>
                  <a:lnTo>
                    <a:pt x="1261114" y="0"/>
                  </a:lnTo>
                  <a:cubicBezTo>
                    <a:pt x="1285120" y="0"/>
                    <a:pt x="1308143" y="9536"/>
                    <a:pt x="1325117" y="26511"/>
                  </a:cubicBezTo>
                  <a:cubicBezTo>
                    <a:pt x="1342092" y="43486"/>
                    <a:pt x="1351628" y="66508"/>
                    <a:pt x="1351628" y="90514"/>
                  </a:cubicBezTo>
                  <a:lnTo>
                    <a:pt x="1351628" y="130631"/>
                  </a:lnTo>
                  <a:cubicBezTo>
                    <a:pt x="1351628" y="154637"/>
                    <a:pt x="1342092" y="177659"/>
                    <a:pt x="1325117" y="194634"/>
                  </a:cubicBezTo>
                  <a:cubicBezTo>
                    <a:pt x="1308143" y="211609"/>
                    <a:pt x="1285120" y="221145"/>
                    <a:pt x="1261114" y="221145"/>
                  </a:cubicBezTo>
                  <a:lnTo>
                    <a:pt x="90514" y="221145"/>
                  </a:lnTo>
                  <a:cubicBezTo>
                    <a:pt x="66508" y="221145"/>
                    <a:pt x="43486" y="211609"/>
                    <a:pt x="26511" y="194634"/>
                  </a:cubicBezTo>
                  <a:cubicBezTo>
                    <a:pt x="9536" y="177659"/>
                    <a:pt x="0" y="154637"/>
                    <a:pt x="0" y="130631"/>
                  </a:cubicBezTo>
                  <a:lnTo>
                    <a:pt x="0" y="90514"/>
                  </a:lnTo>
                  <a:cubicBezTo>
                    <a:pt x="0" y="66508"/>
                    <a:pt x="9536" y="43486"/>
                    <a:pt x="26511" y="26511"/>
                  </a:cubicBezTo>
                  <a:cubicBezTo>
                    <a:pt x="43486" y="9536"/>
                    <a:pt x="66508" y="0"/>
                    <a:pt x="90514" y="0"/>
                  </a:cubicBezTo>
                  <a:close/>
                </a:path>
              </a:pathLst>
            </a:custGeom>
            <a:solidFill>
              <a:srgbClr val="000000"/>
            </a:solidFill>
            <a:ln w="38100" cap="rnd">
              <a:solidFill>
                <a:srgbClr val="FBF9F1"/>
              </a:solidFill>
              <a:prstDash val="solid"/>
              <a:round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1351628" cy="2592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2215808" y="4658457"/>
            <a:ext cx="5131963" cy="839660"/>
            <a:chOff x="0" y="0"/>
            <a:chExt cx="1351628" cy="221145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351628" cy="221145"/>
            </a:xfrm>
            <a:custGeom>
              <a:avLst/>
              <a:gdLst/>
              <a:ahLst/>
              <a:cxnLst/>
              <a:rect r="r" b="b" t="t" l="l"/>
              <a:pathLst>
                <a:path h="221145" w="1351628">
                  <a:moveTo>
                    <a:pt x="90514" y="0"/>
                  </a:moveTo>
                  <a:lnTo>
                    <a:pt x="1261114" y="0"/>
                  </a:lnTo>
                  <a:cubicBezTo>
                    <a:pt x="1285120" y="0"/>
                    <a:pt x="1308143" y="9536"/>
                    <a:pt x="1325117" y="26511"/>
                  </a:cubicBezTo>
                  <a:cubicBezTo>
                    <a:pt x="1342092" y="43486"/>
                    <a:pt x="1351628" y="66508"/>
                    <a:pt x="1351628" y="90514"/>
                  </a:cubicBezTo>
                  <a:lnTo>
                    <a:pt x="1351628" y="130631"/>
                  </a:lnTo>
                  <a:cubicBezTo>
                    <a:pt x="1351628" y="154637"/>
                    <a:pt x="1342092" y="177659"/>
                    <a:pt x="1325117" y="194634"/>
                  </a:cubicBezTo>
                  <a:cubicBezTo>
                    <a:pt x="1308143" y="211609"/>
                    <a:pt x="1285120" y="221145"/>
                    <a:pt x="1261114" y="221145"/>
                  </a:cubicBezTo>
                  <a:lnTo>
                    <a:pt x="90514" y="221145"/>
                  </a:lnTo>
                  <a:cubicBezTo>
                    <a:pt x="66508" y="221145"/>
                    <a:pt x="43486" y="211609"/>
                    <a:pt x="26511" y="194634"/>
                  </a:cubicBezTo>
                  <a:cubicBezTo>
                    <a:pt x="9536" y="177659"/>
                    <a:pt x="0" y="154637"/>
                    <a:pt x="0" y="130631"/>
                  </a:cubicBezTo>
                  <a:lnTo>
                    <a:pt x="0" y="90514"/>
                  </a:lnTo>
                  <a:cubicBezTo>
                    <a:pt x="0" y="66508"/>
                    <a:pt x="9536" y="43486"/>
                    <a:pt x="26511" y="26511"/>
                  </a:cubicBezTo>
                  <a:cubicBezTo>
                    <a:pt x="43486" y="9536"/>
                    <a:pt x="66508" y="0"/>
                    <a:pt x="90514" y="0"/>
                  </a:cubicBezTo>
                  <a:close/>
                </a:path>
              </a:pathLst>
            </a:custGeom>
            <a:solidFill>
              <a:srgbClr val="000000"/>
            </a:solidFill>
            <a:ln w="38100" cap="rnd">
              <a:solidFill>
                <a:srgbClr val="FFD944"/>
              </a:solidFill>
              <a:prstDash val="solid"/>
              <a:round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1351628" cy="2592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6631478" y="4658457"/>
            <a:ext cx="5131963" cy="839660"/>
            <a:chOff x="0" y="0"/>
            <a:chExt cx="1351628" cy="221145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351628" cy="221145"/>
            </a:xfrm>
            <a:custGeom>
              <a:avLst/>
              <a:gdLst/>
              <a:ahLst/>
              <a:cxnLst/>
              <a:rect r="r" b="b" t="t" l="l"/>
              <a:pathLst>
                <a:path h="221145" w="1351628">
                  <a:moveTo>
                    <a:pt x="90514" y="0"/>
                  </a:moveTo>
                  <a:lnTo>
                    <a:pt x="1261114" y="0"/>
                  </a:lnTo>
                  <a:cubicBezTo>
                    <a:pt x="1285120" y="0"/>
                    <a:pt x="1308143" y="9536"/>
                    <a:pt x="1325117" y="26511"/>
                  </a:cubicBezTo>
                  <a:cubicBezTo>
                    <a:pt x="1342092" y="43486"/>
                    <a:pt x="1351628" y="66508"/>
                    <a:pt x="1351628" y="90514"/>
                  </a:cubicBezTo>
                  <a:lnTo>
                    <a:pt x="1351628" y="130631"/>
                  </a:lnTo>
                  <a:cubicBezTo>
                    <a:pt x="1351628" y="154637"/>
                    <a:pt x="1342092" y="177659"/>
                    <a:pt x="1325117" y="194634"/>
                  </a:cubicBezTo>
                  <a:cubicBezTo>
                    <a:pt x="1308143" y="211609"/>
                    <a:pt x="1285120" y="221145"/>
                    <a:pt x="1261114" y="221145"/>
                  </a:cubicBezTo>
                  <a:lnTo>
                    <a:pt x="90514" y="221145"/>
                  </a:lnTo>
                  <a:cubicBezTo>
                    <a:pt x="66508" y="221145"/>
                    <a:pt x="43486" y="211609"/>
                    <a:pt x="26511" y="194634"/>
                  </a:cubicBezTo>
                  <a:cubicBezTo>
                    <a:pt x="9536" y="177659"/>
                    <a:pt x="0" y="154637"/>
                    <a:pt x="0" y="130631"/>
                  </a:cubicBezTo>
                  <a:lnTo>
                    <a:pt x="0" y="90514"/>
                  </a:lnTo>
                  <a:cubicBezTo>
                    <a:pt x="0" y="66508"/>
                    <a:pt x="9536" y="43486"/>
                    <a:pt x="26511" y="26511"/>
                  </a:cubicBezTo>
                  <a:cubicBezTo>
                    <a:pt x="43486" y="9536"/>
                    <a:pt x="66508" y="0"/>
                    <a:pt x="90514" y="0"/>
                  </a:cubicBezTo>
                  <a:close/>
                </a:path>
              </a:pathLst>
            </a:custGeom>
            <a:solidFill>
              <a:srgbClr val="000000"/>
            </a:solidFill>
            <a:ln w="38100" cap="rnd">
              <a:solidFill>
                <a:srgbClr val="FBF9F1"/>
              </a:solidFill>
              <a:prstDash val="solid"/>
              <a:round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0" y="-38100"/>
              <a:ext cx="1351628" cy="2592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058816" y="7320675"/>
            <a:ext cx="5131963" cy="839660"/>
            <a:chOff x="0" y="0"/>
            <a:chExt cx="1351628" cy="221145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351628" cy="221145"/>
            </a:xfrm>
            <a:custGeom>
              <a:avLst/>
              <a:gdLst/>
              <a:ahLst/>
              <a:cxnLst/>
              <a:rect r="r" b="b" t="t" l="l"/>
              <a:pathLst>
                <a:path h="221145" w="1351628">
                  <a:moveTo>
                    <a:pt x="90514" y="0"/>
                  </a:moveTo>
                  <a:lnTo>
                    <a:pt x="1261114" y="0"/>
                  </a:lnTo>
                  <a:cubicBezTo>
                    <a:pt x="1285120" y="0"/>
                    <a:pt x="1308143" y="9536"/>
                    <a:pt x="1325117" y="26511"/>
                  </a:cubicBezTo>
                  <a:cubicBezTo>
                    <a:pt x="1342092" y="43486"/>
                    <a:pt x="1351628" y="66508"/>
                    <a:pt x="1351628" y="90514"/>
                  </a:cubicBezTo>
                  <a:lnTo>
                    <a:pt x="1351628" y="130631"/>
                  </a:lnTo>
                  <a:cubicBezTo>
                    <a:pt x="1351628" y="154637"/>
                    <a:pt x="1342092" y="177659"/>
                    <a:pt x="1325117" y="194634"/>
                  </a:cubicBezTo>
                  <a:cubicBezTo>
                    <a:pt x="1308143" y="211609"/>
                    <a:pt x="1285120" y="221145"/>
                    <a:pt x="1261114" y="221145"/>
                  </a:cubicBezTo>
                  <a:lnTo>
                    <a:pt x="90514" y="221145"/>
                  </a:lnTo>
                  <a:cubicBezTo>
                    <a:pt x="66508" y="221145"/>
                    <a:pt x="43486" y="211609"/>
                    <a:pt x="26511" y="194634"/>
                  </a:cubicBezTo>
                  <a:cubicBezTo>
                    <a:pt x="9536" y="177659"/>
                    <a:pt x="0" y="154637"/>
                    <a:pt x="0" y="130631"/>
                  </a:cubicBezTo>
                  <a:lnTo>
                    <a:pt x="0" y="90514"/>
                  </a:lnTo>
                  <a:cubicBezTo>
                    <a:pt x="0" y="66508"/>
                    <a:pt x="9536" y="43486"/>
                    <a:pt x="26511" y="26511"/>
                  </a:cubicBezTo>
                  <a:cubicBezTo>
                    <a:pt x="43486" y="9536"/>
                    <a:pt x="66508" y="0"/>
                    <a:pt x="90514" y="0"/>
                  </a:cubicBezTo>
                  <a:close/>
                </a:path>
              </a:pathLst>
            </a:custGeom>
            <a:solidFill>
              <a:srgbClr val="000000"/>
            </a:solidFill>
            <a:ln w="38100" cap="rnd">
              <a:solidFill>
                <a:srgbClr val="FBF9F1"/>
              </a:solidFill>
              <a:prstDash val="solid"/>
              <a:round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0" y="-38100"/>
              <a:ext cx="1351628" cy="2592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1047148" y="4690319"/>
            <a:ext cx="5131963" cy="839660"/>
            <a:chOff x="0" y="0"/>
            <a:chExt cx="1351628" cy="221145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1351628" cy="221145"/>
            </a:xfrm>
            <a:custGeom>
              <a:avLst/>
              <a:gdLst/>
              <a:ahLst/>
              <a:cxnLst/>
              <a:rect r="r" b="b" t="t" l="l"/>
              <a:pathLst>
                <a:path h="221145" w="1351628">
                  <a:moveTo>
                    <a:pt x="90514" y="0"/>
                  </a:moveTo>
                  <a:lnTo>
                    <a:pt x="1261114" y="0"/>
                  </a:lnTo>
                  <a:cubicBezTo>
                    <a:pt x="1285120" y="0"/>
                    <a:pt x="1308143" y="9536"/>
                    <a:pt x="1325117" y="26511"/>
                  </a:cubicBezTo>
                  <a:cubicBezTo>
                    <a:pt x="1342092" y="43486"/>
                    <a:pt x="1351628" y="66508"/>
                    <a:pt x="1351628" y="90514"/>
                  </a:cubicBezTo>
                  <a:lnTo>
                    <a:pt x="1351628" y="130631"/>
                  </a:lnTo>
                  <a:cubicBezTo>
                    <a:pt x="1351628" y="154637"/>
                    <a:pt x="1342092" y="177659"/>
                    <a:pt x="1325117" y="194634"/>
                  </a:cubicBezTo>
                  <a:cubicBezTo>
                    <a:pt x="1308143" y="211609"/>
                    <a:pt x="1285120" y="221145"/>
                    <a:pt x="1261114" y="221145"/>
                  </a:cubicBezTo>
                  <a:lnTo>
                    <a:pt x="90514" y="221145"/>
                  </a:lnTo>
                  <a:cubicBezTo>
                    <a:pt x="66508" y="221145"/>
                    <a:pt x="43486" y="211609"/>
                    <a:pt x="26511" y="194634"/>
                  </a:cubicBezTo>
                  <a:cubicBezTo>
                    <a:pt x="9536" y="177659"/>
                    <a:pt x="0" y="154637"/>
                    <a:pt x="0" y="130631"/>
                  </a:cubicBezTo>
                  <a:lnTo>
                    <a:pt x="0" y="90514"/>
                  </a:lnTo>
                  <a:cubicBezTo>
                    <a:pt x="0" y="66508"/>
                    <a:pt x="9536" y="43486"/>
                    <a:pt x="26511" y="26511"/>
                  </a:cubicBezTo>
                  <a:cubicBezTo>
                    <a:pt x="43486" y="9536"/>
                    <a:pt x="66508" y="0"/>
                    <a:pt x="90514" y="0"/>
                  </a:cubicBezTo>
                  <a:close/>
                </a:path>
              </a:pathLst>
            </a:custGeom>
            <a:solidFill>
              <a:srgbClr val="000000"/>
            </a:solidFill>
            <a:ln w="38100" cap="rnd">
              <a:solidFill>
                <a:srgbClr val="FBF9F1"/>
              </a:solidFill>
              <a:prstDash val="solid"/>
              <a:round/>
            </a:ln>
          </p:spPr>
        </p:sp>
        <p:sp>
          <p:nvSpPr>
            <p:cNvPr name="TextBox 27" id="27"/>
            <p:cNvSpPr txBox="true"/>
            <p:nvPr/>
          </p:nvSpPr>
          <p:spPr>
            <a:xfrm>
              <a:off x="0" y="-38100"/>
              <a:ext cx="1351628" cy="2592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8" id="28"/>
          <p:cNvSpPr txBox="true"/>
          <p:nvPr/>
        </p:nvSpPr>
        <p:spPr>
          <a:xfrm rot="0">
            <a:off x="7770047" y="2149657"/>
            <a:ext cx="3854146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  <a:spcBef>
                <a:spcPct val="0"/>
              </a:spcBef>
            </a:pPr>
            <a:r>
              <a:rPr lang="en-US" b="true" sz="2500">
                <a:solidFill>
                  <a:srgbClr val="FFD944"/>
                </a:solidFill>
                <a:latin typeface="Lato Bold"/>
                <a:ea typeface="Lato Bold"/>
                <a:cs typeface="Lato Bold"/>
                <a:sym typeface="Lato Bold"/>
              </a:rPr>
              <a:t>SYSTEM DESIGN</a:t>
            </a:r>
          </a:p>
        </p:txBody>
      </p:sp>
      <p:grpSp>
        <p:nvGrpSpPr>
          <p:cNvPr name="Group 29" id="29"/>
          <p:cNvGrpSpPr/>
          <p:nvPr/>
        </p:nvGrpSpPr>
        <p:grpSpPr>
          <a:xfrm rot="0">
            <a:off x="6732783" y="2934511"/>
            <a:ext cx="4941864" cy="757958"/>
            <a:chOff x="0" y="0"/>
            <a:chExt cx="1301561" cy="199627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1301561" cy="199627"/>
            </a:xfrm>
            <a:custGeom>
              <a:avLst/>
              <a:gdLst/>
              <a:ahLst/>
              <a:cxnLst/>
              <a:rect r="r" b="b" t="t" l="l"/>
              <a:pathLst>
                <a:path h="199627" w="1301561">
                  <a:moveTo>
                    <a:pt x="31332" y="0"/>
                  </a:moveTo>
                  <a:lnTo>
                    <a:pt x="1270229" y="0"/>
                  </a:lnTo>
                  <a:cubicBezTo>
                    <a:pt x="1287533" y="0"/>
                    <a:pt x="1301561" y="14028"/>
                    <a:pt x="1301561" y="31332"/>
                  </a:cubicBezTo>
                  <a:lnTo>
                    <a:pt x="1301561" y="168295"/>
                  </a:lnTo>
                  <a:cubicBezTo>
                    <a:pt x="1301561" y="185599"/>
                    <a:pt x="1287533" y="199627"/>
                    <a:pt x="1270229" y="199627"/>
                  </a:cubicBezTo>
                  <a:lnTo>
                    <a:pt x="31332" y="199627"/>
                  </a:lnTo>
                  <a:cubicBezTo>
                    <a:pt x="14028" y="199627"/>
                    <a:pt x="0" y="185599"/>
                    <a:pt x="0" y="168295"/>
                  </a:cubicBezTo>
                  <a:lnTo>
                    <a:pt x="0" y="31332"/>
                  </a:lnTo>
                  <a:cubicBezTo>
                    <a:pt x="0" y="14028"/>
                    <a:pt x="14028" y="0"/>
                    <a:pt x="31332" y="0"/>
                  </a:cubicBezTo>
                  <a:close/>
                </a:path>
              </a:pathLst>
            </a:custGeom>
            <a:solidFill>
              <a:srgbClr val="FBF9F1"/>
            </a:solidFill>
            <a:ln w="38100" cap="sq">
              <a:solidFill>
                <a:srgbClr val="FBF9F1"/>
              </a:solidFill>
              <a:prstDash val="solid"/>
              <a:miter/>
            </a:ln>
          </p:spPr>
        </p:sp>
        <p:sp>
          <p:nvSpPr>
            <p:cNvPr name="TextBox 31" id="31"/>
            <p:cNvSpPr txBox="true"/>
            <p:nvPr/>
          </p:nvSpPr>
          <p:spPr>
            <a:xfrm>
              <a:off x="0" y="-38100"/>
              <a:ext cx="1301561" cy="2377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</a:pPr>
            </a:p>
          </p:txBody>
        </p:sp>
      </p:grpSp>
      <p:sp>
        <p:nvSpPr>
          <p:cNvPr name="TextBox 32" id="32"/>
          <p:cNvSpPr txBox="true"/>
          <p:nvPr/>
        </p:nvSpPr>
        <p:spPr>
          <a:xfrm rot="0">
            <a:off x="12686951" y="2159182"/>
            <a:ext cx="4882846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  <a:spcBef>
                <a:spcPct val="0"/>
              </a:spcBef>
            </a:pPr>
            <a:r>
              <a:rPr lang="en-US" b="true" sz="2500">
                <a:solidFill>
                  <a:srgbClr val="FBF9F1"/>
                </a:solidFill>
                <a:latin typeface="Lato Bold"/>
                <a:ea typeface="Lato Bold"/>
                <a:cs typeface="Lato Bold"/>
                <a:sym typeface="Lato Bold"/>
              </a:rPr>
              <a:t>TECHNOLOGY SELECTION</a:t>
            </a:r>
          </a:p>
        </p:txBody>
      </p:sp>
      <p:grpSp>
        <p:nvGrpSpPr>
          <p:cNvPr name="Group 33" id="33"/>
          <p:cNvGrpSpPr/>
          <p:nvPr/>
        </p:nvGrpSpPr>
        <p:grpSpPr>
          <a:xfrm rot="0">
            <a:off x="12310858" y="2934511"/>
            <a:ext cx="4941864" cy="670327"/>
            <a:chOff x="0" y="0"/>
            <a:chExt cx="6589151" cy="893770"/>
          </a:xfrm>
        </p:grpSpPr>
        <p:grpSp>
          <p:nvGrpSpPr>
            <p:cNvPr name="Group 34" id="34"/>
            <p:cNvGrpSpPr/>
            <p:nvPr/>
          </p:nvGrpSpPr>
          <p:grpSpPr>
            <a:xfrm rot="0">
              <a:off x="0" y="0"/>
              <a:ext cx="6589151" cy="893770"/>
              <a:chOff x="0" y="0"/>
              <a:chExt cx="1301561" cy="176547"/>
            </a:xfrm>
          </p:grpSpPr>
          <p:sp>
            <p:nvSpPr>
              <p:cNvPr name="Freeform 35" id="35"/>
              <p:cNvSpPr/>
              <p:nvPr/>
            </p:nvSpPr>
            <p:spPr>
              <a:xfrm flipH="false" flipV="false" rot="0">
                <a:off x="0" y="0"/>
                <a:ext cx="1301561" cy="176547"/>
              </a:xfrm>
              <a:custGeom>
                <a:avLst/>
                <a:gdLst/>
                <a:ahLst/>
                <a:cxnLst/>
                <a:rect r="r" b="b" t="t" l="l"/>
                <a:pathLst>
                  <a:path h="176547" w="1301561">
                    <a:moveTo>
                      <a:pt x="31332" y="0"/>
                    </a:moveTo>
                    <a:lnTo>
                      <a:pt x="1270229" y="0"/>
                    </a:lnTo>
                    <a:cubicBezTo>
                      <a:pt x="1287533" y="0"/>
                      <a:pt x="1301561" y="14028"/>
                      <a:pt x="1301561" y="31332"/>
                    </a:cubicBezTo>
                    <a:lnTo>
                      <a:pt x="1301561" y="145215"/>
                    </a:lnTo>
                    <a:cubicBezTo>
                      <a:pt x="1301561" y="162519"/>
                      <a:pt x="1287533" y="176547"/>
                      <a:pt x="1270229" y="176547"/>
                    </a:cubicBezTo>
                    <a:lnTo>
                      <a:pt x="31332" y="176547"/>
                    </a:lnTo>
                    <a:cubicBezTo>
                      <a:pt x="14028" y="176547"/>
                      <a:pt x="0" y="162519"/>
                      <a:pt x="0" y="145215"/>
                    </a:cubicBezTo>
                    <a:lnTo>
                      <a:pt x="0" y="31332"/>
                    </a:lnTo>
                    <a:cubicBezTo>
                      <a:pt x="0" y="14028"/>
                      <a:pt x="14028" y="0"/>
                      <a:pt x="31332" y="0"/>
                    </a:cubicBezTo>
                    <a:close/>
                  </a:path>
                </a:pathLst>
              </a:custGeom>
              <a:solidFill>
                <a:srgbClr val="FBF9F1"/>
              </a:solidFill>
              <a:ln w="38100" cap="sq">
                <a:solidFill>
                  <a:srgbClr val="FBF9F1"/>
                </a:solidFill>
                <a:prstDash val="solid"/>
                <a:miter/>
              </a:ln>
            </p:spPr>
          </p:sp>
          <p:sp>
            <p:nvSpPr>
              <p:cNvPr name="TextBox 36" id="36"/>
              <p:cNvSpPr txBox="true"/>
              <p:nvPr/>
            </p:nvSpPr>
            <p:spPr>
              <a:xfrm>
                <a:off x="0" y="-38100"/>
                <a:ext cx="1301561" cy="21464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37" id="37"/>
            <p:cNvSpPr txBox="true"/>
            <p:nvPr/>
          </p:nvSpPr>
          <p:spPr>
            <a:xfrm rot="0">
              <a:off x="0" y="43850"/>
              <a:ext cx="6589151" cy="7679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378"/>
                </a:lnSpc>
                <a:spcBef>
                  <a:spcPct val="0"/>
                </a:spcBef>
              </a:pPr>
              <a:r>
                <a:rPr lang="en-US" b="true" sz="1698">
                  <a:solidFill>
                    <a:srgbClr val="6037DF"/>
                  </a:solidFill>
                  <a:latin typeface="Lato Bold"/>
                  <a:ea typeface="Lato Bold"/>
                  <a:cs typeface="Lato Bold"/>
                  <a:sym typeface="Lato Bold"/>
                </a:rPr>
                <a:t>Backend</a:t>
              </a:r>
              <a:r>
                <a:rPr lang="en-US" b="true" sz="1698">
                  <a:solidFill>
                    <a:srgbClr val="000000"/>
                  </a:solidFill>
                  <a:latin typeface="Lato Bold"/>
                  <a:ea typeface="Lato Bold"/>
                  <a:cs typeface="Lato Bold"/>
                  <a:sym typeface="Lato Bold"/>
                </a:rPr>
                <a:t>: Flask Frontend: Bootstrap, JavaScript </a:t>
              </a:r>
              <a:r>
                <a:rPr lang="en-US" b="true" sz="1698">
                  <a:solidFill>
                    <a:srgbClr val="6037DF"/>
                  </a:solidFill>
                  <a:latin typeface="Lato Bold"/>
                  <a:ea typeface="Lato Bold"/>
                  <a:cs typeface="Lato Bold"/>
                  <a:sym typeface="Lato Bold"/>
                </a:rPr>
                <a:t>Database</a:t>
              </a:r>
              <a:r>
                <a:rPr lang="en-US" b="true" sz="1698">
                  <a:solidFill>
                    <a:srgbClr val="000000"/>
                  </a:solidFill>
                  <a:latin typeface="Lato Bold"/>
                  <a:ea typeface="Lato Bold"/>
                  <a:cs typeface="Lato Bold"/>
                  <a:sym typeface="Lato Bold"/>
                </a:rPr>
                <a:t>: PostgreSQL/MySQL, </a:t>
              </a:r>
              <a:r>
                <a:rPr lang="en-US" b="true" sz="1698">
                  <a:solidFill>
                    <a:srgbClr val="6037DF"/>
                  </a:solidFill>
                  <a:latin typeface="Lato Bold"/>
                  <a:ea typeface="Lato Bold"/>
                  <a:cs typeface="Lato Bold"/>
                  <a:sym typeface="Lato Bold"/>
                </a:rPr>
                <a:t>Storage</a:t>
              </a:r>
              <a:r>
                <a:rPr lang="en-US" b="true" sz="1698">
                  <a:solidFill>
                    <a:srgbClr val="000000"/>
                  </a:solidFill>
                  <a:latin typeface="Lato Bold"/>
                  <a:ea typeface="Lato Bold"/>
                  <a:cs typeface="Lato Bold"/>
                  <a:sym typeface="Lato Bold"/>
                </a:rPr>
                <a:t>: AWS S3 </a:t>
              </a:r>
            </a:p>
          </p:txBody>
        </p:sp>
      </p:grpSp>
      <p:grpSp>
        <p:nvGrpSpPr>
          <p:cNvPr name="Group 38" id="38"/>
          <p:cNvGrpSpPr/>
          <p:nvPr/>
        </p:nvGrpSpPr>
        <p:grpSpPr>
          <a:xfrm rot="0">
            <a:off x="12310858" y="5621941"/>
            <a:ext cx="4941864" cy="1556152"/>
            <a:chOff x="0" y="0"/>
            <a:chExt cx="6589151" cy="2074870"/>
          </a:xfrm>
        </p:grpSpPr>
        <p:grpSp>
          <p:nvGrpSpPr>
            <p:cNvPr name="Group 39" id="39"/>
            <p:cNvGrpSpPr/>
            <p:nvPr/>
          </p:nvGrpSpPr>
          <p:grpSpPr>
            <a:xfrm rot="0">
              <a:off x="0" y="0"/>
              <a:ext cx="6589151" cy="2074870"/>
              <a:chOff x="0" y="0"/>
              <a:chExt cx="1301561" cy="409851"/>
            </a:xfrm>
          </p:grpSpPr>
          <p:sp>
            <p:nvSpPr>
              <p:cNvPr name="Freeform 40" id="40"/>
              <p:cNvSpPr/>
              <p:nvPr/>
            </p:nvSpPr>
            <p:spPr>
              <a:xfrm flipH="false" flipV="false" rot="0">
                <a:off x="0" y="0"/>
                <a:ext cx="1301561" cy="409851"/>
              </a:xfrm>
              <a:custGeom>
                <a:avLst/>
                <a:gdLst/>
                <a:ahLst/>
                <a:cxnLst/>
                <a:rect r="r" b="b" t="t" l="l"/>
                <a:pathLst>
                  <a:path h="409851" w="1301561">
                    <a:moveTo>
                      <a:pt x="31332" y="0"/>
                    </a:moveTo>
                    <a:lnTo>
                      <a:pt x="1270229" y="0"/>
                    </a:lnTo>
                    <a:cubicBezTo>
                      <a:pt x="1287533" y="0"/>
                      <a:pt x="1301561" y="14028"/>
                      <a:pt x="1301561" y="31332"/>
                    </a:cubicBezTo>
                    <a:lnTo>
                      <a:pt x="1301561" y="378519"/>
                    </a:lnTo>
                    <a:cubicBezTo>
                      <a:pt x="1301561" y="395823"/>
                      <a:pt x="1287533" y="409851"/>
                      <a:pt x="1270229" y="409851"/>
                    </a:cubicBezTo>
                    <a:lnTo>
                      <a:pt x="31332" y="409851"/>
                    </a:lnTo>
                    <a:cubicBezTo>
                      <a:pt x="14028" y="409851"/>
                      <a:pt x="0" y="395823"/>
                      <a:pt x="0" y="378519"/>
                    </a:cubicBezTo>
                    <a:lnTo>
                      <a:pt x="0" y="31332"/>
                    </a:lnTo>
                    <a:cubicBezTo>
                      <a:pt x="0" y="14028"/>
                      <a:pt x="14028" y="0"/>
                      <a:pt x="31332" y="0"/>
                    </a:cubicBezTo>
                    <a:close/>
                  </a:path>
                </a:pathLst>
              </a:custGeom>
              <a:solidFill>
                <a:srgbClr val="FBF9F1"/>
              </a:solidFill>
              <a:ln w="38100" cap="sq">
                <a:solidFill>
                  <a:srgbClr val="FBF9F1"/>
                </a:solidFill>
                <a:prstDash val="solid"/>
                <a:miter/>
              </a:ln>
            </p:spPr>
          </p:sp>
          <p:sp>
            <p:nvSpPr>
              <p:cNvPr name="TextBox 41" id="41"/>
              <p:cNvSpPr txBox="true"/>
              <p:nvPr/>
            </p:nvSpPr>
            <p:spPr>
              <a:xfrm>
                <a:off x="0" y="-38100"/>
                <a:ext cx="1301561" cy="44795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42" id="42"/>
            <p:cNvSpPr txBox="true"/>
            <p:nvPr/>
          </p:nvSpPr>
          <p:spPr>
            <a:xfrm rot="0">
              <a:off x="0" y="43850"/>
              <a:ext cx="6589151" cy="19490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378"/>
                </a:lnSpc>
              </a:pPr>
              <a:r>
                <a:rPr lang="en-US" sz="1698" b="true">
                  <a:solidFill>
                    <a:srgbClr val="6037DF"/>
                  </a:solidFill>
                  <a:latin typeface="Lato Bold"/>
                  <a:ea typeface="Lato Bold"/>
                  <a:cs typeface="Lato Bold"/>
                  <a:sym typeface="Lato Bold"/>
                </a:rPr>
                <a:t> Backend Development</a:t>
              </a:r>
              <a:r>
                <a:rPr lang="en-US" sz="1698" b="true">
                  <a:solidFill>
                    <a:srgbClr val="000000"/>
                  </a:solidFill>
                  <a:latin typeface="Lato Bold"/>
                  <a:ea typeface="Lato Bold"/>
                  <a:cs typeface="Lato Bold"/>
                  <a:sym typeface="Lato Bold"/>
                </a:rPr>
                <a:t>: Flask API,                               Database Integration</a:t>
              </a:r>
            </a:p>
            <a:p>
              <a:pPr algn="ctr">
                <a:lnSpc>
                  <a:spcPts val="2378"/>
                </a:lnSpc>
                <a:spcBef>
                  <a:spcPct val="0"/>
                </a:spcBef>
              </a:pPr>
              <a:r>
                <a:rPr lang="en-US" b="true" sz="1698">
                  <a:solidFill>
                    <a:srgbClr val="000000"/>
                  </a:solidFill>
                  <a:latin typeface="Lato Bold"/>
                  <a:ea typeface="Lato Bold"/>
                  <a:cs typeface="Lato Bold"/>
                  <a:sym typeface="Lato Bold"/>
                </a:rPr>
                <a:t> </a:t>
              </a:r>
              <a:r>
                <a:rPr lang="en-US" b="true" sz="1698">
                  <a:solidFill>
                    <a:srgbClr val="6037DF"/>
                  </a:solidFill>
                  <a:latin typeface="Lato Bold"/>
                  <a:ea typeface="Lato Bold"/>
                  <a:cs typeface="Lato Bold"/>
                  <a:sym typeface="Lato Bold"/>
                </a:rPr>
                <a:t>Frontend Development</a:t>
              </a:r>
              <a:r>
                <a:rPr lang="en-US" b="true" sz="1698">
                  <a:solidFill>
                    <a:srgbClr val="000000"/>
                  </a:solidFill>
                  <a:latin typeface="Lato Bold"/>
                  <a:ea typeface="Lato Bold"/>
                  <a:cs typeface="Lato Bold"/>
                  <a:sym typeface="Lato Bold"/>
                </a:rPr>
                <a:t>: Bootstrap UI, JavaScript </a:t>
              </a:r>
              <a:r>
                <a:rPr lang="en-US" b="true" sz="1698">
                  <a:solidFill>
                    <a:srgbClr val="6037DF"/>
                  </a:solidFill>
                  <a:latin typeface="Lato Bold"/>
                  <a:ea typeface="Lato Bold"/>
                  <a:cs typeface="Lato Bold"/>
                  <a:sym typeface="Lato Bold"/>
                </a:rPr>
                <a:t>Functionality API Integration</a:t>
              </a:r>
              <a:r>
                <a:rPr lang="en-US" b="true" sz="1698">
                  <a:solidFill>
                    <a:srgbClr val="000000"/>
                  </a:solidFill>
                  <a:latin typeface="Lato Bold"/>
                  <a:ea typeface="Lato Bold"/>
                  <a:cs typeface="Lato Bold"/>
                  <a:sym typeface="Lato Bold"/>
                </a:rPr>
                <a:t>: RESTful API Development </a:t>
              </a:r>
            </a:p>
          </p:txBody>
        </p:sp>
      </p:grpSp>
      <p:sp>
        <p:nvSpPr>
          <p:cNvPr name="Freeform 43" id="43"/>
          <p:cNvSpPr/>
          <p:nvPr/>
        </p:nvSpPr>
        <p:spPr>
          <a:xfrm flipH="false" flipV="false" rot="5400000">
            <a:off x="5620783" y="2237495"/>
            <a:ext cx="310925" cy="313274"/>
          </a:xfrm>
          <a:custGeom>
            <a:avLst/>
            <a:gdLst/>
            <a:ahLst/>
            <a:cxnLst/>
            <a:rect r="r" b="b" t="t" l="l"/>
            <a:pathLst>
              <a:path h="313274" w="310925">
                <a:moveTo>
                  <a:pt x="0" y="0"/>
                </a:moveTo>
                <a:lnTo>
                  <a:pt x="310925" y="0"/>
                </a:lnTo>
                <a:lnTo>
                  <a:pt x="310925" y="313274"/>
                </a:lnTo>
                <a:lnTo>
                  <a:pt x="0" y="31327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4" id="44"/>
          <p:cNvSpPr/>
          <p:nvPr/>
        </p:nvSpPr>
        <p:spPr>
          <a:xfrm flipH="false" flipV="false" rot="5400000">
            <a:off x="11201949" y="2237495"/>
            <a:ext cx="310925" cy="313274"/>
          </a:xfrm>
          <a:custGeom>
            <a:avLst/>
            <a:gdLst/>
            <a:ahLst/>
            <a:cxnLst/>
            <a:rect r="r" b="b" t="t" l="l"/>
            <a:pathLst>
              <a:path h="313274" w="310925">
                <a:moveTo>
                  <a:pt x="0" y="0"/>
                </a:moveTo>
                <a:lnTo>
                  <a:pt x="310925" y="0"/>
                </a:lnTo>
                <a:lnTo>
                  <a:pt x="310925" y="313274"/>
                </a:lnTo>
                <a:lnTo>
                  <a:pt x="0" y="31327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5" id="45"/>
          <p:cNvSpPr/>
          <p:nvPr/>
        </p:nvSpPr>
        <p:spPr>
          <a:xfrm flipH="false" flipV="false" rot="5400000">
            <a:off x="16813452" y="2237495"/>
            <a:ext cx="310925" cy="313274"/>
          </a:xfrm>
          <a:custGeom>
            <a:avLst/>
            <a:gdLst/>
            <a:ahLst/>
            <a:cxnLst/>
            <a:rect r="r" b="b" t="t" l="l"/>
            <a:pathLst>
              <a:path h="313274" w="310925">
                <a:moveTo>
                  <a:pt x="0" y="0"/>
                </a:moveTo>
                <a:lnTo>
                  <a:pt x="310925" y="0"/>
                </a:lnTo>
                <a:lnTo>
                  <a:pt x="310925" y="313274"/>
                </a:lnTo>
                <a:lnTo>
                  <a:pt x="0" y="31327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6" id="46"/>
          <p:cNvSpPr txBox="true"/>
          <p:nvPr/>
        </p:nvSpPr>
        <p:spPr>
          <a:xfrm rot="0">
            <a:off x="13405154" y="4833812"/>
            <a:ext cx="4882846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  <a:spcBef>
                <a:spcPct val="0"/>
              </a:spcBef>
            </a:pPr>
            <a:r>
              <a:rPr lang="en-US" b="true" sz="2500">
                <a:solidFill>
                  <a:srgbClr val="FFD944"/>
                </a:solidFill>
                <a:latin typeface="Lato Bold"/>
                <a:ea typeface="Lato Bold"/>
                <a:cs typeface="Lato Bold"/>
                <a:sym typeface="Lato Bold"/>
              </a:rPr>
              <a:t>DEVELOPMENT</a:t>
            </a:r>
          </a:p>
        </p:txBody>
      </p:sp>
      <p:sp>
        <p:nvSpPr>
          <p:cNvPr name="Freeform 47" id="47"/>
          <p:cNvSpPr/>
          <p:nvPr/>
        </p:nvSpPr>
        <p:spPr>
          <a:xfrm flipH="false" flipV="false" rot="5400000">
            <a:off x="16813452" y="4953512"/>
            <a:ext cx="310925" cy="313274"/>
          </a:xfrm>
          <a:custGeom>
            <a:avLst/>
            <a:gdLst/>
            <a:ahLst/>
            <a:cxnLst/>
            <a:rect r="r" b="b" t="t" l="l"/>
            <a:pathLst>
              <a:path h="313274" w="310925">
                <a:moveTo>
                  <a:pt x="0" y="0"/>
                </a:moveTo>
                <a:lnTo>
                  <a:pt x="310925" y="0"/>
                </a:lnTo>
                <a:lnTo>
                  <a:pt x="310925" y="313274"/>
                </a:lnTo>
                <a:lnTo>
                  <a:pt x="0" y="31327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8" id="48"/>
          <p:cNvSpPr txBox="true"/>
          <p:nvPr/>
        </p:nvSpPr>
        <p:spPr>
          <a:xfrm rot="0">
            <a:off x="7915550" y="4865674"/>
            <a:ext cx="3854146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  <a:spcBef>
                <a:spcPct val="0"/>
              </a:spcBef>
            </a:pPr>
            <a:r>
              <a:rPr lang="en-US" b="true" sz="2500">
                <a:solidFill>
                  <a:srgbClr val="FBF9F1"/>
                </a:solidFill>
                <a:latin typeface="Lato Bold"/>
                <a:ea typeface="Lato Bold"/>
                <a:cs typeface="Lato Bold"/>
                <a:sym typeface="Lato Bold"/>
              </a:rPr>
              <a:t>TESTING UNIT</a:t>
            </a:r>
          </a:p>
        </p:txBody>
      </p:sp>
      <p:grpSp>
        <p:nvGrpSpPr>
          <p:cNvPr name="Group 49" id="49"/>
          <p:cNvGrpSpPr/>
          <p:nvPr/>
        </p:nvGrpSpPr>
        <p:grpSpPr>
          <a:xfrm rot="0">
            <a:off x="6685258" y="5621941"/>
            <a:ext cx="5036913" cy="1285129"/>
            <a:chOff x="0" y="0"/>
            <a:chExt cx="1301561" cy="332083"/>
          </a:xfrm>
        </p:grpSpPr>
        <p:sp>
          <p:nvSpPr>
            <p:cNvPr name="Freeform 50" id="50"/>
            <p:cNvSpPr/>
            <p:nvPr/>
          </p:nvSpPr>
          <p:spPr>
            <a:xfrm flipH="false" flipV="false" rot="0">
              <a:off x="0" y="0"/>
              <a:ext cx="1301561" cy="332083"/>
            </a:xfrm>
            <a:custGeom>
              <a:avLst/>
              <a:gdLst/>
              <a:ahLst/>
              <a:cxnLst/>
              <a:rect r="r" b="b" t="t" l="l"/>
              <a:pathLst>
                <a:path h="332083" w="1301561">
                  <a:moveTo>
                    <a:pt x="30741" y="0"/>
                  </a:moveTo>
                  <a:lnTo>
                    <a:pt x="1270820" y="0"/>
                  </a:lnTo>
                  <a:cubicBezTo>
                    <a:pt x="1287798" y="0"/>
                    <a:pt x="1301561" y="13763"/>
                    <a:pt x="1301561" y="30741"/>
                  </a:cubicBezTo>
                  <a:lnTo>
                    <a:pt x="1301561" y="301342"/>
                  </a:lnTo>
                  <a:cubicBezTo>
                    <a:pt x="1301561" y="309495"/>
                    <a:pt x="1298322" y="317314"/>
                    <a:pt x="1292557" y="323079"/>
                  </a:cubicBezTo>
                  <a:cubicBezTo>
                    <a:pt x="1286792" y="328844"/>
                    <a:pt x="1278973" y="332083"/>
                    <a:pt x="1270820" y="332083"/>
                  </a:cubicBezTo>
                  <a:lnTo>
                    <a:pt x="30741" y="332083"/>
                  </a:lnTo>
                  <a:cubicBezTo>
                    <a:pt x="22588" y="332083"/>
                    <a:pt x="14769" y="328844"/>
                    <a:pt x="9004" y="323079"/>
                  </a:cubicBezTo>
                  <a:cubicBezTo>
                    <a:pt x="3239" y="317314"/>
                    <a:pt x="0" y="309495"/>
                    <a:pt x="0" y="301342"/>
                  </a:cubicBezTo>
                  <a:lnTo>
                    <a:pt x="0" y="30741"/>
                  </a:lnTo>
                  <a:cubicBezTo>
                    <a:pt x="0" y="22588"/>
                    <a:pt x="3239" y="14769"/>
                    <a:pt x="9004" y="9004"/>
                  </a:cubicBezTo>
                  <a:cubicBezTo>
                    <a:pt x="14769" y="3239"/>
                    <a:pt x="22588" y="0"/>
                    <a:pt x="30741" y="0"/>
                  </a:cubicBezTo>
                  <a:close/>
                </a:path>
              </a:pathLst>
            </a:custGeom>
            <a:solidFill>
              <a:srgbClr val="FBF9F1"/>
            </a:solidFill>
            <a:ln w="38100" cap="sq">
              <a:solidFill>
                <a:srgbClr val="FBF9F1"/>
              </a:solidFill>
              <a:prstDash val="solid"/>
              <a:miter/>
            </a:ln>
          </p:spPr>
        </p:sp>
        <p:sp>
          <p:nvSpPr>
            <p:cNvPr name="TextBox 51" id="51"/>
            <p:cNvSpPr txBox="true"/>
            <p:nvPr/>
          </p:nvSpPr>
          <p:spPr>
            <a:xfrm>
              <a:off x="0" y="-38100"/>
              <a:ext cx="1301561" cy="370183"/>
            </a:xfrm>
            <a:prstGeom prst="rect">
              <a:avLst/>
            </a:prstGeom>
          </p:spPr>
          <p:txBody>
            <a:bodyPr anchor="ctr" rtlCol="false" tIns="51777" lIns="51777" bIns="51777" rIns="51777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2" id="52"/>
          <p:cNvSpPr/>
          <p:nvPr/>
        </p:nvSpPr>
        <p:spPr>
          <a:xfrm flipH="false" flipV="false" rot="5400000">
            <a:off x="11201949" y="4953512"/>
            <a:ext cx="310925" cy="313274"/>
          </a:xfrm>
          <a:custGeom>
            <a:avLst/>
            <a:gdLst/>
            <a:ahLst/>
            <a:cxnLst/>
            <a:rect r="r" b="b" t="t" l="l"/>
            <a:pathLst>
              <a:path h="313274" w="310925">
                <a:moveTo>
                  <a:pt x="0" y="0"/>
                </a:moveTo>
                <a:lnTo>
                  <a:pt x="310925" y="0"/>
                </a:lnTo>
                <a:lnTo>
                  <a:pt x="310925" y="313274"/>
                </a:lnTo>
                <a:lnTo>
                  <a:pt x="0" y="31327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3" id="53"/>
          <p:cNvSpPr txBox="true"/>
          <p:nvPr/>
        </p:nvSpPr>
        <p:spPr>
          <a:xfrm rot="0">
            <a:off x="2431683" y="4897537"/>
            <a:ext cx="3854146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  <a:spcBef>
                <a:spcPct val="0"/>
              </a:spcBef>
            </a:pPr>
            <a:r>
              <a:rPr lang="en-US" b="true" sz="2500">
                <a:solidFill>
                  <a:srgbClr val="FFD944"/>
                </a:solidFill>
                <a:latin typeface="Lato Bold"/>
                <a:ea typeface="Lato Bold"/>
                <a:cs typeface="Lato Bold"/>
                <a:sym typeface="Lato Bold"/>
              </a:rPr>
              <a:t>DEPLOYMENT </a:t>
            </a:r>
          </a:p>
        </p:txBody>
      </p:sp>
      <p:grpSp>
        <p:nvGrpSpPr>
          <p:cNvPr name="Group 54" id="54"/>
          <p:cNvGrpSpPr/>
          <p:nvPr/>
        </p:nvGrpSpPr>
        <p:grpSpPr>
          <a:xfrm rot="0">
            <a:off x="1153866" y="5621941"/>
            <a:ext cx="5036913" cy="1222484"/>
            <a:chOff x="0" y="0"/>
            <a:chExt cx="1301561" cy="315895"/>
          </a:xfrm>
        </p:grpSpPr>
        <p:sp>
          <p:nvSpPr>
            <p:cNvPr name="Freeform 55" id="55"/>
            <p:cNvSpPr/>
            <p:nvPr/>
          </p:nvSpPr>
          <p:spPr>
            <a:xfrm flipH="false" flipV="false" rot="0">
              <a:off x="0" y="0"/>
              <a:ext cx="1301561" cy="315895"/>
            </a:xfrm>
            <a:custGeom>
              <a:avLst/>
              <a:gdLst/>
              <a:ahLst/>
              <a:cxnLst/>
              <a:rect r="r" b="b" t="t" l="l"/>
              <a:pathLst>
                <a:path h="315895" w="1301561">
                  <a:moveTo>
                    <a:pt x="30741" y="0"/>
                  </a:moveTo>
                  <a:lnTo>
                    <a:pt x="1270820" y="0"/>
                  </a:lnTo>
                  <a:cubicBezTo>
                    <a:pt x="1287798" y="0"/>
                    <a:pt x="1301561" y="13763"/>
                    <a:pt x="1301561" y="30741"/>
                  </a:cubicBezTo>
                  <a:lnTo>
                    <a:pt x="1301561" y="285155"/>
                  </a:lnTo>
                  <a:cubicBezTo>
                    <a:pt x="1301561" y="293307"/>
                    <a:pt x="1298322" y="301127"/>
                    <a:pt x="1292557" y="306892"/>
                  </a:cubicBezTo>
                  <a:cubicBezTo>
                    <a:pt x="1286792" y="312657"/>
                    <a:pt x="1278973" y="315895"/>
                    <a:pt x="1270820" y="315895"/>
                  </a:cubicBezTo>
                  <a:lnTo>
                    <a:pt x="30741" y="315895"/>
                  </a:lnTo>
                  <a:cubicBezTo>
                    <a:pt x="22588" y="315895"/>
                    <a:pt x="14769" y="312657"/>
                    <a:pt x="9004" y="306892"/>
                  </a:cubicBezTo>
                  <a:cubicBezTo>
                    <a:pt x="3239" y="301127"/>
                    <a:pt x="0" y="293307"/>
                    <a:pt x="0" y="285155"/>
                  </a:cubicBezTo>
                  <a:lnTo>
                    <a:pt x="0" y="30741"/>
                  </a:lnTo>
                  <a:cubicBezTo>
                    <a:pt x="0" y="22588"/>
                    <a:pt x="3239" y="14769"/>
                    <a:pt x="9004" y="9004"/>
                  </a:cubicBezTo>
                  <a:cubicBezTo>
                    <a:pt x="14769" y="3239"/>
                    <a:pt x="22588" y="0"/>
                    <a:pt x="30741" y="0"/>
                  </a:cubicBezTo>
                  <a:close/>
                </a:path>
              </a:pathLst>
            </a:custGeom>
            <a:solidFill>
              <a:srgbClr val="FBF9F1"/>
            </a:solidFill>
            <a:ln w="38100" cap="sq">
              <a:solidFill>
                <a:srgbClr val="FBF9F1"/>
              </a:solidFill>
              <a:prstDash val="solid"/>
              <a:miter/>
            </a:ln>
          </p:spPr>
        </p:sp>
        <p:sp>
          <p:nvSpPr>
            <p:cNvPr name="TextBox 56" id="56"/>
            <p:cNvSpPr txBox="true"/>
            <p:nvPr/>
          </p:nvSpPr>
          <p:spPr>
            <a:xfrm>
              <a:off x="0" y="-38100"/>
              <a:ext cx="1301561" cy="353995"/>
            </a:xfrm>
            <a:prstGeom prst="rect">
              <a:avLst/>
            </a:prstGeom>
          </p:spPr>
          <p:txBody>
            <a:bodyPr anchor="ctr" rtlCol="false" tIns="51777" lIns="51777" bIns="51777" rIns="51777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7" id="57"/>
          <p:cNvGrpSpPr/>
          <p:nvPr/>
        </p:nvGrpSpPr>
        <p:grpSpPr>
          <a:xfrm rot="0">
            <a:off x="1212565" y="8255585"/>
            <a:ext cx="5036913" cy="1002715"/>
            <a:chOff x="0" y="0"/>
            <a:chExt cx="1301561" cy="259106"/>
          </a:xfrm>
        </p:grpSpPr>
        <p:sp>
          <p:nvSpPr>
            <p:cNvPr name="Freeform 58" id="58"/>
            <p:cNvSpPr/>
            <p:nvPr/>
          </p:nvSpPr>
          <p:spPr>
            <a:xfrm flipH="false" flipV="false" rot="0">
              <a:off x="0" y="0"/>
              <a:ext cx="1301561" cy="259106"/>
            </a:xfrm>
            <a:custGeom>
              <a:avLst/>
              <a:gdLst/>
              <a:ahLst/>
              <a:cxnLst/>
              <a:rect r="r" b="b" t="t" l="l"/>
              <a:pathLst>
                <a:path h="259106" w="1301561">
                  <a:moveTo>
                    <a:pt x="30741" y="0"/>
                  </a:moveTo>
                  <a:lnTo>
                    <a:pt x="1270820" y="0"/>
                  </a:lnTo>
                  <a:cubicBezTo>
                    <a:pt x="1287798" y="0"/>
                    <a:pt x="1301561" y="13763"/>
                    <a:pt x="1301561" y="30741"/>
                  </a:cubicBezTo>
                  <a:lnTo>
                    <a:pt x="1301561" y="228365"/>
                  </a:lnTo>
                  <a:cubicBezTo>
                    <a:pt x="1301561" y="236518"/>
                    <a:pt x="1298322" y="244337"/>
                    <a:pt x="1292557" y="250102"/>
                  </a:cubicBezTo>
                  <a:cubicBezTo>
                    <a:pt x="1286792" y="255867"/>
                    <a:pt x="1278973" y="259106"/>
                    <a:pt x="1270820" y="259106"/>
                  </a:cubicBezTo>
                  <a:lnTo>
                    <a:pt x="30741" y="259106"/>
                  </a:lnTo>
                  <a:cubicBezTo>
                    <a:pt x="22588" y="259106"/>
                    <a:pt x="14769" y="255867"/>
                    <a:pt x="9004" y="250102"/>
                  </a:cubicBezTo>
                  <a:cubicBezTo>
                    <a:pt x="3239" y="244337"/>
                    <a:pt x="0" y="236518"/>
                    <a:pt x="0" y="228365"/>
                  </a:cubicBezTo>
                  <a:lnTo>
                    <a:pt x="0" y="30741"/>
                  </a:lnTo>
                  <a:cubicBezTo>
                    <a:pt x="0" y="22588"/>
                    <a:pt x="3239" y="14769"/>
                    <a:pt x="9004" y="9004"/>
                  </a:cubicBezTo>
                  <a:cubicBezTo>
                    <a:pt x="14769" y="3239"/>
                    <a:pt x="22588" y="0"/>
                    <a:pt x="30741" y="0"/>
                  </a:cubicBezTo>
                  <a:close/>
                </a:path>
              </a:pathLst>
            </a:custGeom>
            <a:solidFill>
              <a:srgbClr val="FBF9F1"/>
            </a:solidFill>
            <a:ln w="38100" cap="sq">
              <a:solidFill>
                <a:srgbClr val="FBF9F1"/>
              </a:solidFill>
              <a:prstDash val="solid"/>
              <a:miter/>
            </a:ln>
          </p:spPr>
        </p:sp>
        <p:sp>
          <p:nvSpPr>
            <p:cNvPr name="TextBox 59" id="59"/>
            <p:cNvSpPr txBox="true"/>
            <p:nvPr/>
          </p:nvSpPr>
          <p:spPr>
            <a:xfrm>
              <a:off x="0" y="-38100"/>
              <a:ext cx="1301561" cy="297206"/>
            </a:xfrm>
            <a:prstGeom prst="rect">
              <a:avLst/>
            </a:prstGeom>
          </p:spPr>
          <p:txBody>
            <a:bodyPr anchor="ctr" rtlCol="false" tIns="51777" lIns="51777" bIns="51777" rIns="51777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60" id="60"/>
          <p:cNvSpPr txBox="true"/>
          <p:nvPr/>
        </p:nvSpPr>
        <p:spPr>
          <a:xfrm rot="0">
            <a:off x="2160692" y="7496030"/>
            <a:ext cx="3854146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  <a:spcBef>
                <a:spcPct val="0"/>
              </a:spcBef>
            </a:pPr>
            <a:r>
              <a:rPr lang="en-US" b="true" sz="2500">
                <a:solidFill>
                  <a:srgbClr val="E5E1DA"/>
                </a:solidFill>
                <a:latin typeface="Lato Bold"/>
                <a:ea typeface="Lato Bold"/>
                <a:cs typeface="Lato Bold"/>
                <a:sym typeface="Lato Bold"/>
              </a:rPr>
              <a:t> MAINTENANCE</a:t>
            </a:r>
          </a:p>
        </p:txBody>
      </p:sp>
      <p:sp>
        <p:nvSpPr>
          <p:cNvPr name="Freeform 61" id="61"/>
          <p:cNvSpPr/>
          <p:nvPr/>
        </p:nvSpPr>
        <p:spPr>
          <a:xfrm flipH="false" flipV="false" rot="5400000">
            <a:off x="5464146" y="4985374"/>
            <a:ext cx="310925" cy="313274"/>
          </a:xfrm>
          <a:custGeom>
            <a:avLst/>
            <a:gdLst/>
            <a:ahLst/>
            <a:cxnLst/>
            <a:rect r="r" b="b" t="t" l="l"/>
            <a:pathLst>
              <a:path h="313274" w="310925">
                <a:moveTo>
                  <a:pt x="0" y="0"/>
                </a:moveTo>
                <a:lnTo>
                  <a:pt x="310925" y="0"/>
                </a:lnTo>
                <a:lnTo>
                  <a:pt x="310925" y="313275"/>
                </a:lnTo>
                <a:lnTo>
                  <a:pt x="0" y="31327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2" id="62"/>
          <p:cNvSpPr/>
          <p:nvPr/>
        </p:nvSpPr>
        <p:spPr>
          <a:xfrm flipH="false" flipV="false" rot="5400000">
            <a:off x="5464146" y="7615731"/>
            <a:ext cx="310925" cy="313274"/>
          </a:xfrm>
          <a:custGeom>
            <a:avLst/>
            <a:gdLst/>
            <a:ahLst/>
            <a:cxnLst/>
            <a:rect r="r" b="b" t="t" l="l"/>
            <a:pathLst>
              <a:path h="313274" w="310925">
                <a:moveTo>
                  <a:pt x="0" y="0"/>
                </a:moveTo>
                <a:lnTo>
                  <a:pt x="310925" y="0"/>
                </a:lnTo>
                <a:lnTo>
                  <a:pt x="310925" y="313274"/>
                </a:lnTo>
                <a:lnTo>
                  <a:pt x="0" y="31327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AutoShape 63" id="63"/>
          <p:cNvSpPr/>
          <p:nvPr/>
        </p:nvSpPr>
        <p:spPr>
          <a:xfrm>
            <a:off x="6249479" y="2384607"/>
            <a:ext cx="381999" cy="0"/>
          </a:xfrm>
          <a:prstGeom prst="line">
            <a:avLst/>
          </a:prstGeom>
          <a:ln cap="flat" w="38100">
            <a:solidFill>
              <a:srgbClr val="FFF78A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64" id="64"/>
          <p:cNvSpPr/>
          <p:nvPr/>
        </p:nvSpPr>
        <p:spPr>
          <a:xfrm>
            <a:off x="11741403" y="2409897"/>
            <a:ext cx="474405" cy="0"/>
          </a:xfrm>
          <a:prstGeom prst="line">
            <a:avLst/>
          </a:prstGeom>
          <a:ln cap="flat" w="38100">
            <a:solidFill>
              <a:srgbClr val="FFF78A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65" id="65"/>
          <p:cNvSpPr/>
          <p:nvPr/>
        </p:nvSpPr>
        <p:spPr>
          <a:xfrm flipH="true">
            <a:off x="11769696" y="5078287"/>
            <a:ext cx="446112" cy="0"/>
          </a:xfrm>
          <a:prstGeom prst="line">
            <a:avLst/>
          </a:prstGeom>
          <a:ln cap="flat" w="38100">
            <a:solidFill>
              <a:srgbClr val="FFF78A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66" id="66"/>
          <p:cNvSpPr/>
          <p:nvPr/>
        </p:nvSpPr>
        <p:spPr>
          <a:xfrm flipH="true">
            <a:off x="6159029" y="5097337"/>
            <a:ext cx="446112" cy="0"/>
          </a:xfrm>
          <a:prstGeom prst="line">
            <a:avLst/>
          </a:prstGeom>
          <a:ln cap="flat" w="38100">
            <a:solidFill>
              <a:srgbClr val="FFF78A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67" id="67"/>
          <p:cNvSpPr/>
          <p:nvPr/>
        </p:nvSpPr>
        <p:spPr>
          <a:xfrm flipH="true">
            <a:off x="17347771" y="5162550"/>
            <a:ext cx="446112" cy="0"/>
          </a:xfrm>
          <a:prstGeom prst="line">
            <a:avLst/>
          </a:prstGeom>
          <a:ln cap="flat" w="38100">
            <a:solidFill>
              <a:srgbClr val="FFF78A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68" id="68"/>
          <p:cNvSpPr/>
          <p:nvPr/>
        </p:nvSpPr>
        <p:spPr>
          <a:xfrm flipV="true">
            <a:off x="582588" y="7791418"/>
            <a:ext cx="446112" cy="0"/>
          </a:xfrm>
          <a:prstGeom prst="line">
            <a:avLst/>
          </a:prstGeom>
          <a:ln cap="flat" w="38100">
            <a:solidFill>
              <a:srgbClr val="FFF78A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69" id="69"/>
          <p:cNvSpPr/>
          <p:nvPr/>
        </p:nvSpPr>
        <p:spPr>
          <a:xfrm flipH="true">
            <a:off x="601638" y="5162550"/>
            <a:ext cx="0" cy="2628868"/>
          </a:xfrm>
          <a:prstGeom prst="line">
            <a:avLst/>
          </a:prstGeom>
          <a:ln cap="flat" w="38100">
            <a:solidFill>
              <a:srgbClr val="FFF78A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0" id="70"/>
          <p:cNvSpPr/>
          <p:nvPr/>
        </p:nvSpPr>
        <p:spPr>
          <a:xfrm flipH="true">
            <a:off x="17774833" y="2390847"/>
            <a:ext cx="0" cy="2771703"/>
          </a:xfrm>
          <a:prstGeom prst="line">
            <a:avLst/>
          </a:prstGeom>
          <a:ln cap="flat" w="38100">
            <a:solidFill>
              <a:srgbClr val="FFF78A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1" id="71"/>
          <p:cNvSpPr/>
          <p:nvPr/>
        </p:nvSpPr>
        <p:spPr>
          <a:xfrm>
            <a:off x="17347771" y="2403657"/>
            <a:ext cx="427062" cy="0"/>
          </a:xfrm>
          <a:prstGeom prst="line">
            <a:avLst/>
          </a:prstGeom>
          <a:ln cap="flat" w="38100">
            <a:solidFill>
              <a:srgbClr val="FFF78A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2" id="72"/>
          <p:cNvSpPr/>
          <p:nvPr/>
        </p:nvSpPr>
        <p:spPr>
          <a:xfrm>
            <a:off x="601638" y="5181600"/>
            <a:ext cx="427062" cy="0"/>
          </a:xfrm>
          <a:prstGeom prst="line">
            <a:avLst/>
          </a:prstGeom>
          <a:ln cap="flat" w="38100">
            <a:solidFill>
              <a:srgbClr val="FFF78A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73" id="73"/>
          <p:cNvSpPr txBox="true"/>
          <p:nvPr/>
        </p:nvSpPr>
        <p:spPr>
          <a:xfrm rot="0">
            <a:off x="1569308" y="2146373"/>
            <a:ext cx="3854146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  <a:spcBef>
                <a:spcPct val="0"/>
              </a:spcBef>
            </a:pPr>
            <a:r>
              <a:rPr lang="en-US" b="true" sz="2500">
                <a:solidFill>
                  <a:srgbClr val="FBF9F1"/>
                </a:solidFill>
                <a:latin typeface="Lato Bold"/>
                <a:ea typeface="Lato Bold"/>
                <a:cs typeface="Lato Bold"/>
                <a:sym typeface="Lato Bold"/>
              </a:rPr>
              <a:t>REQUIREMENT ANALYSIS</a:t>
            </a:r>
          </a:p>
        </p:txBody>
      </p:sp>
      <p:sp>
        <p:nvSpPr>
          <p:cNvPr name="TextBox 74" id="74"/>
          <p:cNvSpPr txBox="true"/>
          <p:nvPr/>
        </p:nvSpPr>
        <p:spPr>
          <a:xfrm rot="0">
            <a:off x="1047148" y="2988605"/>
            <a:ext cx="5334937" cy="5855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78"/>
              </a:lnSpc>
            </a:pPr>
            <a:r>
              <a:rPr lang="en-US" sz="1698" b="true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Stakeholder Identification, </a:t>
            </a:r>
          </a:p>
          <a:p>
            <a:pPr algn="ctr">
              <a:lnSpc>
                <a:spcPts val="2378"/>
              </a:lnSpc>
              <a:spcBef>
                <a:spcPct val="0"/>
              </a:spcBef>
            </a:pPr>
            <a:r>
              <a:rPr lang="en-US" b="true" sz="1698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Functional Requirements Gathering</a:t>
            </a:r>
          </a:p>
        </p:txBody>
      </p:sp>
      <p:sp>
        <p:nvSpPr>
          <p:cNvPr name="TextBox 75" id="75"/>
          <p:cNvSpPr txBox="true"/>
          <p:nvPr/>
        </p:nvSpPr>
        <p:spPr>
          <a:xfrm rot="0">
            <a:off x="-610866" y="632057"/>
            <a:ext cx="10984201" cy="1119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593"/>
              </a:lnSpc>
            </a:pPr>
            <a:r>
              <a:rPr lang="en-US" sz="7812">
                <a:solidFill>
                  <a:srgbClr val="FBF9F1"/>
                </a:solidFill>
                <a:latin typeface="Lovelo"/>
                <a:ea typeface="Lovelo"/>
                <a:cs typeface="Lovelo"/>
                <a:sym typeface="Lovelo"/>
              </a:rPr>
              <a:t>METHODOLOGY</a:t>
            </a:r>
          </a:p>
        </p:txBody>
      </p:sp>
      <p:sp>
        <p:nvSpPr>
          <p:cNvPr name="TextBox 76" id="76"/>
          <p:cNvSpPr txBox="true"/>
          <p:nvPr/>
        </p:nvSpPr>
        <p:spPr>
          <a:xfrm rot="0">
            <a:off x="6752014" y="2986449"/>
            <a:ext cx="4941864" cy="5855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78"/>
              </a:lnSpc>
              <a:spcBef>
                <a:spcPct val="0"/>
              </a:spcBef>
            </a:pPr>
            <a:r>
              <a:rPr lang="en-US" b="true" sz="1698">
                <a:solidFill>
                  <a:srgbClr val="6037DF"/>
                </a:solidFill>
                <a:latin typeface="Lato Bold"/>
                <a:ea typeface="Lato Bold"/>
                <a:cs typeface="Lato Bold"/>
                <a:sym typeface="Lato Bold"/>
              </a:rPr>
              <a:t>Architectural Design</a:t>
            </a:r>
            <a:r>
              <a:rPr lang="en-US" b="true" sz="1698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 (Backend - Flask, Frontend - Bootstrap, Database - PostgreSQL), </a:t>
            </a:r>
            <a:r>
              <a:rPr lang="en-US" b="true" sz="1698">
                <a:solidFill>
                  <a:srgbClr val="6037DF"/>
                </a:solidFill>
                <a:latin typeface="Lato Bold"/>
                <a:ea typeface="Lato Bold"/>
                <a:cs typeface="Lato Bold"/>
                <a:sym typeface="Lato Bold"/>
              </a:rPr>
              <a:t>UI/UX Design</a:t>
            </a:r>
          </a:p>
        </p:txBody>
      </p:sp>
      <p:sp>
        <p:nvSpPr>
          <p:cNvPr name="TextBox 77" id="77"/>
          <p:cNvSpPr txBox="true"/>
          <p:nvPr/>
        </p:nvSpPr>
        <p:spPr>
          <a:xfrm rot="0">
            <a:off x="6704490" y="5646486"/>
            <a:ext cx="5036913" cy="12133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23"/>
              </a:lnSpc>
            </a:pPr>
            <a:r>
              <a:rPr lang="en-US" sz="1731" b="true">
                <a:solidFill>
                  <a:srgbClr val="6037DF"/>
                </a:solidFill>
                <a:latin typeface="Lato Bold"/>
                <a:ea typeface="Lato Bold"/>
                <a:cs typeface="Lato Bold"/>
                <a:sym typeface="Lato Bold"/>
              </a:rPr>
              <a:t>Unit Testing</a:t>
            </a:r>
            <a:r>
              <a:rPr lang="en-US" sz="1731" b="true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: Pytest </a:t>
            </a:r>
          </a:p>
          <a:p>
            <a:pPr algn="ctr">
              <a:lnSpc>
                <a:spcPts val="2423"/>
              </a:lnSpc>
            </a:pPr>
            <a:r>
              <a:rPr lang="en-US" sz="1731" b="true">
                <a:solidFill>
                  <a:srgbClr val="6037DF"/>
                </a:solidFill>
                <a:latin typeface="Lato Bold"/>
                <a:ea typeface="Lato Bold"/>
                <a:cs typeface="Lato Bold"/>
                <a:sym typeface="Lato Bold"/>
              </a:rPr>
              <a:t>Integration Testing</a:t>
            </a:r>
            <a:r>
              <a:rPr lang="en-US" sz="1731" b="true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: Postman, Selenium </a:t>
            </a:r>
          </a:p>
          <a:p>
            <a:pPr algn="ctr">
              <a:lnSpc>
                <a:spcPts val="2423"/>
              </a:lnSpc>
              <a:spcBef>
                <a:spcPct val="0"/>
              </a:spcBef>
            </a:pPr>
            <a:r>
              <a:rPr lang="en-US" b="true" sz="1731">
                <a:solidFill>
                  <a:srgbClr val="6037DF"/>
                </a:solidFill>
                <a:latin typeface="Lato Bold"/>
                <a:ea typeface="Lato Bold"/>
                <a:cs typeface="Lato Bold"/>
                <a:sym typeface="Lato Bold"/>
              </a:rPr>
              <a:t>User Acceptance Testing (UAT)</a:t>
            </a:r>
            <a:r>
              <a:rPr lang="en-US" b="true" sz="1731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: User Feedback Integration </a:t>
            </a:r>
          </a:p>
        </p:txBody>
      </p:sp>
      <p:sp>
        <p:nvSpPr>
          <p:cNvPr name="TextBox 78" id="78"/>
          <p:cNvSpPr txBox="true"/>
          <p:nvPr/>
        </p:nvSpPr>
        <p:spPr>
          <a:xfrm rot="0">
            <a:off x="977924" y="5765641"/>
            <a:ext cx="5036913" cy="9085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23"/>
              </a:lnSpc>
            </a:pPr>
            <a:r>
              <a:rPr lang="en-US" sz="1731" b="true">
                <a:solidFill>
                  <a:srgbClr val="6037DF"/>
                </a:solidFill>
                <a:latin typeface="Lato Bold"/>
                <a:ea typeface="Lato Bold"/>
                <a:cs typeface="Lato Bold"/>
                <a:sym typeface="Lato Bold"/>
              </a:rPr>
              <a:t>CI/CD Setup</a:t>
            </a:r>
            <a:r>
              <a:rPr lang="en-US" sz="1731" b="true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: Jenkins/GitHub </a:t>
            </a:r>
          </a:p>
          <a:p>
            <a:pPr algn="ctr">
              <a:lnSpc>
                <a:spcPts val="2423"/>
              </a:lnSpc>
            </a:pPr>
            <a:r>
              <a:rPr lang="en-US" sz="1731" b="true">
                <a:solidFill>
                  <a:srgbClr val="6037DF"/>
                </a:solidFill>
                <a:latin typeface="Lato Bold"/>
                <a:ea typeface="Lato Bold"/>
                <a:cs typeface="Lato Bold"/>
                <a:sym typeface="Lato Bold"/>
              </a:rPr>
              <a:t>Actions Environment Setup</a:t>
            </a:r>
            <a:r>
              <a:rPr lang="en-US" sz="1731" b="true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: AWS EC2 </a:t>
            </a:r>
          </a:p>
          <a:p>
            <a:pPr algn="ctr">
              <a:lnSpc>
                <a:spcPts val="2423"/>
              </a:lnSpc>
              <a:spcBef>
                <a:spcPct val="0"/>
              </a:spcBef>
            </a:pPr>
            <a:r>
              <a:rPr lang="en-US" b="true" sz="1731">
                <a:solidFill>
                  <a:srgbClr val="6037DF"/>
                </a:solidFill>
                <a:latin typeface="Lato Bold"/>
                <a:ea typeface="Lato Bold"/>
                <a:cs typeface="Lato Bold"/>
                <a:sym typeface="Lato Bold"/>
              </a:rPr>
              <a:t>Instances Deployment</a:t>
            </a:r>
            <a:r>
              <a:rPr lang="en-US" b="true" sz="1731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: Application Live</a:t>
            </a:r>
          </a:p>
        </p:txBody>
      </p:sp>
      <p:sp>
        <p:nvSpPr>
          <p:cNvPr name="TextBox 79" id="79"/>
          <p:cNvSpPr txBox="true"/>
          <p:nvPr/>
        </p:nvSpPr>
        <p:spPr>
          <a:xfrm rot="0">
            <a:off x="1106341" y="8303210"/>
            <a:ext cx="5036913" cy="9085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23"/>
              </a:lnSpc>
            </a:pPr>
            <a:r>
              <a:rPr lang="en-US" sz="1731" b="true">
                <a:solidFill>
                  <a:srgbClr val="6037DF"/>
                </a:solidFill>
                <a:latin typeface="Lato Bold"/>
                <a:ea typeface="Lato Bold"/>
                <a:cs typeface="Lato Bold"/>
                <a:sym typeface="Lato Bold"/>
              </a:rPr>
              <a:t>Monitoring</a:t>
            </a:r>
            <a:r>
              <a:rPr lang="en-US" sz="1731" b="true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: AWS CloudWatch </a:t>
            </a:r>
          </a:p>
          <a:p>
            <a:pPr algn="ctr">
              <a:lnSpc>
                <a:spcPts val="2423"/>
              </a:lnSpc>
            </a:pPr>
            <a:r>
              <a:rPr lang="en-US" sz="1731" b="true">
                <a:solidFill>
                  <a:srgbClr val="6037DF"/>
                </a:solidFill>
                <a:latin typeface="Lato Bold"/>
                <a:ea typeface="Lato Bold"/>
                <a:cs typeface="Lato Bold"/>
                <a:sym typeface="Lato Bold"/>
              </a:rPr>
              <a:t>Bug Fixes</a:t>
            </a:r>
            <a:r>
              <a:rPr lang="en-US" sz="1731" b="true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: Regular Updates </a:t>
            </a:r>
          </a:p>
          <a:p>
            <a:pPr algn="ctr">
              <a:lnSpc>
                <a:spcPts val="2423"/>
              </a:lnSpc>
              <a:spcBef>
                <a:spcPct val="0"/>
              </a:spcBef>
            </a:pPr>
            <a:r>
              <a:rPr lang="en-US" b="true" sz="1731">
                <a:solidFill>
                  <a:srgbClr val="6037DF"/>
                </a:solidFill>
                <a:latin typeface="Lato Bold"/>
                <a:ea typeface="Lato Bold"/>
                <a:cs typeface="Lato Bold"/>
                <a:sym typeface="Lato Bold"/>
              </a:rPr>
              <a:t>Enhancements</a:t>
            </a:r>
            <a:r>
              <a:rPr lang="en-US" b="true" sz="1731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: Feature Additions</a:t>
            </a:r>
            <a:r>
              <a:rPr lang="en-US" b="true" sz="1731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 </a:t>
            </a:r>
          </a:p>
        </p:txBody>
      </p:sp>
      <p:sp>
        <p:nvSpPr>
          <p:cNvPr name="TextBox 80" id="80"/>
          <p:cNvSpPr txBox="true"/>
          <p:nvPr/>
        </p:nvSpPr>
        <p:spPr>
          <a:xfrm rot="0">
            <a:off x="8688238" y="1022988"/>
            <a:ext cx="18173189" cy="1057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15"/>
              </a:lnSpc>
            </a:pPr>
            <a:r>
              <a:rPr lang="en-US" sz="3011" i="true" b="true">
                <a:solidFill>
                  <a:srgbClr val="FFD944"/>
                </a:solidFill>
                <a:latin typeface="Lato Bold Italics"/>
                <a:ea typeface="Lato Bold Italics"/>
                <a:cs typeface="Lato Bold Italics"/>
                <a:sym typeface="Lato Bold Italics"/>
              </a:rPr>
              <a:t>From Concept to Creation</a:t>
            </a:r>
            <a:r>
              <a:rPr lang="en-US" sz="3011" i="true" b="true">
                <a:solidFill>
                  <a:srgbClr val="FFD944"/>
                </a:solidFill>
                <a:latin typeface="Lato Bold Italics"/>
                <a:ea typeface="Lato Bold Italics"/>
                <a:cs typeface="Lato Bold Italics"/>
                <a:sym typeface="Lato Bold Italics"/>
              </a:rPr>
              <a:t>:  Building the Foundation</a:t>
            </a:r>
          </a:p>
          <a:p>
            <a:pPr algn="l">
              <a:lnSpc>
                <a:spcPts val="4215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653739" y="175518"/>
            <a:ext cx="6904125" cy="10287000"/>
            <a:chOff x="0" y="0"/>
            <a:chExt cx="950116" cy="141565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50116" cy="1415652"/>
            </a:xfrm>
            <a:custGeom>
              <a:avLst/>
              <a:gdLst/>
              <a:ahLst/>
              <a:cxnLst/>
              <a:rect r="r" b="b" t="t" l="l"/>
              <a:pathLst>
                <a:path h="1415652" w="950116">
                  <a:moveTo>
                    <a:pt x="0" y="0"/>
                  </a:moveTo>
                  <a:lnTo>
                    <a:pt x="950116" y="0"/>
                  </a:lnTo>
                  <a:lnTo>
                    <a:pt x="950116" y="1415652"/>
                  </a:lnTo>
                  <a:lnTo>
                    <a:pt x="0" y="1415652"/>
                  </a:lnTo>
                  <a:close/>
                </a:path>
              </a:pathLst>
            </a:custGeom>
            <a:blipFill>
              <a:blip r:embed="rId2"/>
              <a:stretch>
                <a:fillRect l="-38788" t="0" r="-84548" b="0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1028700" y="2302915"/>
            <a:ext cx="12577332" cy="7460255"/>
            <a:chOff x="0" y="0"/>
            <a:chExt cx="3312548" cy="196484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312549" cy="1964841"/>
            </a:xfrm>
            <a:custGeom>
              <a:avLst/>
              <a:gdLst/>
              <a:ahLst/>
              <a:cxnLst/>
              <a:rect r="r" b="b" t="t" l="l"/>
              <a:pathLst>
                <a:path h="1964841" w="3312549">
                  <a:moveTo>
                    <a:pt x="12311" y="0"/>
                  </a:moveTo>
                  <a:lnTo>
                    <a:pt x="3300238" y="0"/>
                  </a:lnTo>
                  <a:cubicBezTo>
                    <a:pt x="3307037" y="0"/>
                    <a:pt x="3312549" y="5512"/>
                    <a:pt x="3312549" y="12311"/>
                  </a:cubicBezTo>
                  <a:lnTo>
                    <a:pt x="3312549" y="1952530"/>
                  </a:lnTo>
                  <a:cubicBezTo>
                    <a:pt x="3312549" y="1955795"/>
                    <a:pt x="3311251" y="1958926"/>
                    <a:pt x="3308943" y="1961235"/>
                  </a:cubicBezTo>
                  <a:cubicBezTo>
                    <a:pt x="3306634" y="1963544"/>
                    <a:pt x="3303503" y="1964841"/>
                    <a:pt x="3300238" y="1964841"/>
                  </a:cubicBezTo>
                  <a:lnTo>
                    <a:pt x="12311" y="1964841"/>
                  </a:lnTo>
                  <a:cubicBezTo>
                    <a:pt x="9046" y="1964841"/>
                    <a:pt x="5915" y="1963544"/>
                    <a:pt x="3606" y="1961235"/>
                  </a:cubicBezTo>
                  <a:cubicBezTo>
                    <a:pt x="1297" y="1958926"/>
                    <a:pt x="0" y="1955795"/>
                    <a:pt x="0" y="1952530"/>
                  </a:cubicBezTo>
                  <a:lnTo>
                    <a:pt x="0" y="12311"/>
                  </a:lnTo>
                  <a:cubicBezTo>
                    <a:pt x="0" y="9046"/>
                    <a:pt x="1297" y="5915"/>
                    <a:pt x="3606" y="3606"/>
                  </a:cubicBezTo>
                  <a:cubicBezTo>
                    <a:pt x="5915" y="1297"/>
                    <a:pt x="9046" y="0"/>
                    <a:pt x="12311" y="0"/>
                  </a:cubicBezTo>
                  <a:close/>
                </a:path>
              </a:pathLst>
            </a:custGeom>
            <a:solidFill>
              <a:srgbClr val="000000"/>
            </a:solidFill>
            <a:ln w="38100" cap="sq">
              <a:solidFill>
                <a:srgbClr val="E5E1DA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3312548" cy="20029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true" flipV="false" rot="6626729">
            <a:off x="-8130685" y="1817905"/>
            <a:ext cx="12221289" cy="8822969"/>
          </a:xfrm>
          <a:custGeom>
            <a:avLst/>
            <a:gdLst/>
            <a:ahLst/>
            <a:cxnLst/>
            <a:rect r="r" b="b" t="t" l="l"/>
            <a:pathLst>
              <a:path h="8822969" w="12221289">
                <a:moveTo>
                  <a:pt x="12221289" y="0"/>
                </a:moveTo>
                <a:lnTo>
                  <a:pt x="0" y="0"/>
                </a:lnTo>
                <a:lnTo>
                  <a:pt x="0" y="8822968"/>
                </a:lnTo>
                <a:lnTo>
                  <a:pt x="12221289" y="8822968"/>
                </a:lnTo>
                <a:lnTo>
                  <a:pt x="12221289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770582" y="703495"/>
            <a:ext cx="650410" cy="650410"/>
          </a:xfrm>
          <a:custGeom>
            <a:avLst/>
            <a:gdLst/>
            <a:ahLst/>
            <a:cxnLst/>
            <a:rect r="r" b="b" t="t" l="l"/>
            <a:pathLst>
              <a:path h="650410" w="650410">
                <a:moveTo>
                  <a:pt x="0" y="0"/>
                </a:moveTo>
                <a:lnTo>
                  <a:pt x="650411" y="0"/>
                </a:lnTo>
                <a:lnTo>
                  <a:pt x="650411" y="650410"/>
                </a:lnTo>
                <a:lnTo>
                  <a:pt x="0" y="6504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784693" y="4041047"/>
            <a:ext cx="11508452" cy="39268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74983" indent="-237491" lvl="1">
              <a:lnSpc>
                <a:spcPts val="3520"/>
              </a:lnSpc>
              <a:buFont typeface="Arial"/>
              <a:buChar char="•"/>
            </a:pPr>
            <a:r>
              <a:rPr lang="en-US" b="true" sz="2200">
                <a:solidFill>
                  <a:srgbClr val="FFF78A"/>
                </a:solidFill>
                <a:latin typeface="Lato Bold"/>
                <a:ea typeface="Lato Bold"/>
                <a:cs typeface="Lato Bold"/>
                <a:sym typeface="Lato Bold"/>
              </a:rPr>
              <a:t>Flask Framework</a:t>
            </a:r>
            <a:r>
              <a:rPr lang="en-US" b="true" sz="2200">
                <a:solidFill>
                  <a:srgbClr val="E5E1DA"/>
                </a:solidFill>
                <a:latin typeface="Lato Bold"/>
                <a:ea typeface="Lato Bold"/>
                <a:cs typeface="Lato Bold"/>
                <a:sym typeface="Lato Bold"/>
              </a:rPr>
              <a:t>: The backend is built using </a:t>
            </a:r>
            <a:r>
              <a:rPr lang="en-US" b="true" sz="2200">
                <a:solidFill>
                  <a:srgbClr val="86BDFF"/>
                </a:solidFill>
                <a:latin typeface="Lato Bold"/>
                <a:ea typeface="Lato Bold"/>
                <a:cs typeface="Lato Bold"/>
                <a:sym typeface="Lato Bold"/>
              </a:rPr>
              <a:t>Flask</a:t>
            </a:r>
            <a:r>
              <a:rPr lang="en-US" b="true" sz="2200">
                <a:solidFill>
                  <a:srgbClr val="E5E1DA"/>
                </a:solidFill>
                <a:latin typeface="Lato Bold"/>
                <a:ea typeface="Lato Bold"/>
                <a:cs typeface="Lato Bold"/>
                <a:sym typeface="Lato Bold"/>
              </a:rPr>
              <a:t>, handling server-side logic such as user authentication, session management, and database interaction.</a:t>
            </a:r>
          </a:p>
          <a:p>
            <a:pPr algn="just" marL="474983" indent="-237491" lvl="1">
              <a:lnSpc>
                <a:spcPts val="3520"/>
              </a:lnSpc>
              <a:buFont typeface="Arial"/>
              <a:buChar char="•"/>
            </a:pPr>
            <a:r>
              <a:rPr lang="en-US" b="true" sz="2200">
                <a:solidFill>
                  <a:srgbClr val="FFF78A"/>
                </a:solidFill>
                <a:latin typeface="Lato Bold"/>
                <a:ea typeface="Lato Bold"/>
                <a:cs typeface="Lato Bold"/>
                <a:sym typeface="Lato Bold"/>
              </a:rPr>
              <a:t>Database Integration</a:t>
            </a:r>
            <a:r>
              <a:rPr lang="en-US" b="true" sz="2200">
                <a:solidFill>
                  <a:srgbClr val="E5E1DA"/>
                </a:solidFill>
                <a:latin typeface="Lato Bold"/>
                <a:ea typeface="Lato Bold"/>
                <a:cs typeface="Lato Bold"/>
                <a:sym typeface="Lato Bold"/>
              </a:rPr>
              <a:t> (</a:t>
            </a:r>
            <a:r>
              <a:rPr lang="en-US" b="true" sz="2200">
                <a:solidFill>
                  <a:srgbClr val="86BDFF"/>
                </a:solidFill>
                <a:latin typeface="Lato Bold"/>
                <a:ea typeface="Lato Bold"/>
                <a:cs typeface="Lato Bold"/>
                <a:sym typeface="Lato Bold"/>
              </a:rPr>
              <a:t>PostgreSQL/MySQL</a:t>
            </a:r>
            <a:r>
              <a:rPr lang="en-US" b="true" sz="2200">
                <a:solidFill>
                  <a:srgbClr val="E5E1DA"/>
                </a:solidFill>
                <a:latin typeface="Lato Bold"/>
                <a:ea typeface="Lato Bold"/>
                <a:cs typeface="Lato Bold"/>
                <a:sym typeface="Lato Bold"/>
              </a:rPr>
              <a:t>): </a:t>
            </a:r>
            <a:r>
              <a:rPr lang="en-US" b="true" sz="2200">
                <a:solidFill>
                  <a:srgbClr val="86BDFF"/>
                </a:solidFill>
                <a:latin typeface="Lato Bold"/>
                <a:ea typeface="Lato Bold"/>
                <a:cs typeface="Lato Bold"/>
                <a:sym typeface="Lato Bold"/>
              </a:rPr>
              <a:t>SQLAlchemy ORM</a:t>
            </a:r>
            <a:r>
              <a:rPr lang="en-US" b="true" sz="2200">
                <a:solidFill>
                  <a:srgbClr val="E5E1DA"/>
                </a:solidFill>
                <a:latin typeface="Lato Bold"/>
                <a:ea typeface="Lato Bold"/>
                <a:cs typeface="Lato Bold"/>
                <a:sym typeface="Lato Bold"/>
              </a:rPr>
              <a:t> is used to integrate the relational database, simplifying operations by mapping Python objects to database tables.</a:t>
            </a:r>
          </a:p>
          <a:p>
            <a:pPr algn="just" marL="474983" indent="-237491" lvl="1">
              <a:lnSpc>
                <a:spcPts val="3520"/>
              </a:lnSpc>
              <a:buFont typeface="Arial"/>
              <a:buChar char="•"/>
            </a:pPr>
            <a:r>
              <a:rPr lang="en-US" b="true" sz="2200">
                <a:solidFill>
                  <a:srgbClr val="FFF78A"/>
                </a:solidFill>
                <a:latin typeface="Lato Bold"/>
                <a:ea typeface="Lato Bold"/>
                <a:cs typeface="Lato Bold"/>
                <a:sym typeface="Lato Bold"/>
              </a:rPr>
              <a:t>RESTful API Development</a:t>
            </a:r>
            <a:r>
              <a:rPr lang="en-US" b="true" sz="2200">
                <a:solidFill>
                  <a:srgbClr val="E5E1DA"/>
                </a:solidFill>
                <a:latin typeface="Lato Bold"/>
                <a:ea typeface="Lato Bold"/>
                <a:cs typeface="Lato Bold"/>
                <a:sym typeface="Lato Bold"/>
              </a:rPr>
              <a:t>: Flask is used to create </a:t>
            </a:r>
            <a:r>
              <a:rPr lang="en-US" b="true" sz="2200">
                <a:solidFill>
                  <a:srgbClr val="86BDFF"/>
                </a:solidFill>
                <a:latin typeface="Lato Bold"/>
                <a:ea typeface="Lato Bold"/>
                <a:cs typeface="Lato Bold"/>
                <a:sym typeface="Lato Bold"/>
              </a:rPr>
              <a:t>RESTful APIs </a:t>
            </a:r>
            <a:r>
              <a:rPr lang="en-US" b="true" sz="2200">
                <a:solidFill>
                  <a:srgbClr val="E5E1DA"/>
                </a:solidFill>
                <a:latin typeface="Lato Bold"/>
                <a:ea typeface="Lato Bold"/>
                <a:cs typeface="Lato Bold"/>
                <a:sym typeface="Lato Bold"/>
              </a:rPr>
              <a:t>for core features like user login, interview scheduling, and data retrieval, enabling smooth communication between the frontend and backend.</a:t>
            </a:r>
          </a:p>
          <a:p>
            <a:pPr algn="just">
              <a:lnSpc>
                <a:spcPts val="3520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-4485960" y="2647008"/>
            <a:ext cx="17545535" cy="8997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837"/>
              </a:lnSpc>
            </a:pPr>
            <a:r>
              <a:rPr lang="en-US" sz="6216">
                <a:solidFill>
                  <a:srgbClr val="FBF9F1"/>
                </a:solidFill>
                <a:latin typeface="Lovelo"/>
                <a:ea typeface="Lovelo"/>
                <a:cs typeface="Lovelo"/>
                <a:sym typeface="Lovelo"/>
              </a:rPr>
              <a:t>BACKEND &amp; API DEVELOPMENT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018262" y="8212719"/>
            <a:ext cx="11041313" cy="12979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520"/>
              </a:lnSpc>
            </a:pPr>
            <a:r>
              <a:rPr lang="en-US" b="true" sz="2200">
                <a:solidFill>
                  <a:srgbClr val="86BDFF"/>
                </a:solidFill>
                <a:latin typeface="Lato Bold"/>
                <a:ea typeface="Lato Bold"/>
                <a:cs typeface="Lato Bold"/>
                <a:sym typeface="Lato Bold"/>
              </a:rPr>
              <a:t>AWS S3</a:t>
            </a:r>
            <a:r>
              <a:rPr lang="en-US" b="true" sz="2200">
                <a:solidFill>
                  <a:srgbClr val="E5E1DA"/>
                </a:solidFill>
                <a:latin typeface="Lato Bold"/>
                <a:ea typeface="Lato Bold"/>
                <a:cs typeface="Lato Bold"/>
                <a:sym typeface="Lato Bold"/>
              </a:rPr>
              <a:t> securely stores interview recordings, documents, and files with encryption, .</a:t>
            </a:r>
            <a:r>
              <a:rPr lang="en-US" b="true" sz="2200">
                <a:solidFill>
                  <a:srgbClr val="86BDFF"/>
                </a:solidFill>
                <a:latin typeface="Lato Bold"/>
                <a:ea typeface="Lato Bold"/>
                <a:cs typeface="Lato Bold"/>
                <a:sym typeface="Lato Bold"/>
              </a:rPr>
              <a:t> Boto3, the AWS SDK for Python</a:t>
            </a:r>
            <a:r>
              <a:rPr lang="en-US" b="true" sz="2200">
                <a:solidFill>
                  <a:srgbClr val="E5E1DA"/>
                </a:solidFill>
                <a:latin typeface="Lato Bold"/>
                <a:ea typeface="Lato Bold"/>
                <a:cs typeface="Lato Bold"/>
                <a:sym typeface="Lato Bold"/>
              </a:rPr>
              <a:t>, is used to manage file uploads and downloads programmatically.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018262" y="3508649"/>
            <a:ext cx="13087540" cy="4971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140"/>
              </a:lnSpc>
            </a:pPr>
            <a:r>
              <a:rPr lang="en-US" b="true" sz="2587" i="true">
                <a:solidFill>
                  <a:srgbClr val="FF7A7A"/>
                </a:solidFill>
                <a:latin typeface="Lato Bold Italics"/>
                <a:ea typeface="Lato Bold Italics"/>
                <a:cs typeface="Lato Bold Italics"/>
                <a:sym typeface="Lato Bold Italics"/>
              </a:rPr>
              <a:t>BACKEND DEVELOPMENT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018262" y="7691390"/>
            <a:ext cx="13087540" cy="4971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140"/>
              </a:lnSpc>
            </a:pPr>
            <a:r>
              <a:rPr lang="en-US" b="true" sz="2587" i="true">
                <a:solidFill>
                  <a:srgbClr val="FF7A7A"/>
                </a:solidFill>
                <a:latin typeface="Lato Bold Italics"/>
                <a:ea typeface="Lato Bold Italics"/>
                <a:cs typeface="Lato Bold Italics"/>
                <a:sym typeface="Lato Bold Italics"/>
              </a:rPr>
              <a:t>FILE STORAGE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-14696673" y="568910"/>
            <a:ext cx="25234509" cy="12863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9834"/>
              </a:lnSpc>
            </a:pPr>
            <a:r>
              <a:rPr lang="en-US" sz="8940">
                <a:solidFill>
                  <a:srgbClr val="FBF9F1"/>
                </a:solidFill>
                <a:latin typeface="Lovelo"/>
                <a:ea typeface="Lovelo"/>
                <a:cs typeface="Lovelo"/>
                <a:sym typeface="Lovelo"/>
              </a:rPr>
              <a:t>IMPLEMENTATION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543293" y="1559911"/>
            <a:ext cx="18173189" cy="523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15"/>
              </a:lnSpc>
              <a:spcBef>
                <a:spcPct val="0"/>
              </a:spcBef>
            </a:pPr>
            <a:r>
              <a:rPr lang="en-US" b="true" sz="3011" i="true">
                <a:solidFill>
                  <a:srgbClr val="FFD944"/>
                </a:solidFill>
                <a:latin typeface="Lato Bold Italics"/>
                <a:ea typeface="Lato Bold Italics"/>
                <a:cs typeface="Lato Bold Italics"/>
                <a:sym typeface="Lato Bold Italics"/>
              </a:rPr>
              <a:t>Achieving Seamless Integration 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540038" y="492710"/>
            <a:ext cx="6904125" cy="10287000"/>
            <a:chOff x="0" y="0"/>
            <a:chExt cx="950116" cy="141565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50116" cy="1415652"/>
            </a:xfrm>
            <a:custGeom>
              <a:avLst/>
              <a:gdLst/>
              <a:ahLst/>
              <a:cxnLst/>
              <a:rect r="r" b="b" t="t" l="l"/>
              <a:pathLst>
                <a:path h="1415652" w="950116">
                  <a:moveTo>
                    <a:pt x="0" y="0"/>
                  </a:moveTo>
                  <a:lnTo>
                    <a:pt x="950116" y="0"/>
                  </a:lnTo>
                  <a:lnTo>
                    <a:pt x="950116" y="1415652"/>
                  </a:lnTo>
                  <a:lnTo>
                    <a:pt x="0" y="1415652"/>
                  </a:lnTo>
                  <a:close/>
                </a:path>
              </a:pathLst>
            </a:custGeom>
            <a:blipFill>
              <a:blip r:embed="rId2"/>
              <a:stretch>
                <a:fillRect l="-68230" t="0" r="-55156" b="0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1028700" y="2302915"/>
            <a:ext cx="12577332" cy="7460255"/>
            <a:chOff x="0" y="0"/>
            <a:chExt cx="3312548" cy="196484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312549" cy="1964841"/>
            </a:xfrm>
            <a:custGeom>
              <a:avLst/>
              <a:gdLst/>
              <a:ahLst/>
              <a:cxnLst/>
              <a:rect r="r" b="b" t="t" l="l"/>
              <a:pathLst>
                <a:path h="1964841" w="3312549">
                  <a:moveTo>
                    <a:pt x="12311" y="0"/>
                  </a:moveTo>
                  <a:lnTo>
                    <a:pt x="3300238" y="0"/>
                  </a:lnTo>
                  <a:cubicBezTo>
                    <a:pt x="3307037" y="0"/>
                    <a:pt x="3312549" y="5512"/>
                    <a:pt x="3312549" y="12311"/>
                  </a:cubicBezTo>
                  <a:lnTo>
                    <a:pt x="3312549" y="1952530"/>
                  </a:lnTo>
                  <a:cubicBezTo>
                    <a:pt x="3312549" y="1955795"/>
                    <a:pt x="3311251" y="1958926"/>
                    <a:pt x="3308943" y="1961235"/>
                  </a:cubicBezTo>
                  <a:cubicBezTo>
                    <a:pt x="3306634" y="1963544"/>
                    <a:pt x="3303503" y="1964841"/>
                    <a:pt x="3300238" y="1964841"/>
                  </a:cubicBezTo>
                  <a:lnTo>
                    <a:pt x="12311" y="1964841"/>
                  </a:lnTo>
                  <a:cubicBezTo>
                    <a:pt x="9046" y="1964841"/>
                    <a:pt x="5915" y="1963544"/>
                    <a:pt x="3606" y="1961235"/>
                  </a:cubicBezTo>
                  <a:cubicBezTo>
                    <a:pt x="1297" y="1958926"/>
                    <a:pt x="0" y="1955795"/>
                    <a:pt x="0" y="1952530"/>
                  </a:cubicBezTo>
                  <a:lnTo>
                    <a:pt x="0" y="12311"/>
                  </a:lnTo>
                  <a:cubicBezTo>
                    <a:pt x="0" y="9046"/>
                    <a:pt x="1297" y="5915"/>
                    <a:pt x="3606" y="3606"/>
                  </a:cubicBezTo>
                  <a:cubicBezTo>
                    <a:pt x="5915" y="1297"/>
                    <a:pt x="9046" y="0"/>
                    <a:pt x="12311" y="0"/>
                  </a:cubicBezTo>
                  <a:close/>
                </a:path>
              </a:pathLst>
            </a:custGeom>
            <a:solidFill>
              <a:srgbClr val="000000"/>
            </a:solidFill>
            <a:ln w="38100" cap="sq">
              <a:solidFill>
                <a:srgbClr val="E5E1DA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3312548" cy="20029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true" flipV="false" rot="6626729">
            <a:off x="-8130685" y="1817905"/>
            <a:ext cx="12221289" cy="8822969"/>
          </a:xfrm>
          <a:custGeom>
            <a:avLst/>
            <a:gdLst/>
            <a:ahLst/>
            <a:cxnLst/>
            <a:rect r="r" b="b" t="t" l="l"/>
            <a:pathLst>
              <a:path h="8822969" w="12221289">
                <a:moveTo>
                  <a:pt x="12221289" y="0"/>
                </a:moveTo>
                <a:lnTo>
                  <a:pt x="0" y="0"/>
                </a:lnTo>
                <a:lnTo>
                  <a:pt x="0" y="8822968"/>
                </a:lnTo>
                <a:lnTo>
                  <a:pt x="12221289" y="8822968"/>
                </a:lnTo>
                <a:lnTo>
                  <a:pt x="12221289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713732" y="703495"/>
            <a:ext cx="650410" cy="650410"/>
          </a:xfrm>
          <a:custGeom>
            <a:avLst/>
            <a:gdLst/>
            <a:ahLst/>
            <a:cxnLst/>
            <a:rect r="r" b="b" t="t" l="l"/>
            <a:pathLst>
              <a:path h="650410" w="650410">
                <a:moveTo>
                  <a:pt x="0" y="0"/>
                </a:moveTo>
                <a:lnTo>
                  <a:pt x="650410" y="0"/>
                </a:lnTo>
                <a:lnTo>
                  <a:pt x="650410" y="650410"/>
                </a:lnTo>
                <a:lnTo>
                  <a:pt x="0" y="6504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985284" y="5159187"/>
            <a:ext cx="11157416" cy="26123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74983" indent="-237491" lvl="1">
              <a:lnSpc>
                <a:spcPts val="3520"/>
              </a:lnSpc>
              <a:buFont typeface="Arial"/>
              <a:buChar char="•"/>
            </a:pPr>
            <a:r>
              <a:rPr lang="en-US" b="true" sz="2200">
                <a:solidFill>
                  <a:srgbClr val="FFF78A"/>
                </a:solidFill>
                <a:latin typeface="Lato Bold"/>
                <a:ea typeface="Lato Bold"/>
                <a:cs typeface="Lato Bold"/>
                <a:sym typeface="Lato Bold"/>
              </a:rPr>
              <a:t>Bootstrap Framework: </a:t>
            </a:r>
            <a:r>
              <a:rPr lang="en-US" b="true" sz="2200">
                <a:solidFill>
                  <a:srgbClr val="86BDFF"/>
                </a:solidFill>
                <a:latin typeface="Lato Bold"/>
                <a:ea typeface="Lato Bold"/>
                <a:cs typeface="Lato Bold"/>
                <a:sym typeface="Lato Bold"/>
              </a:rPr>
              <a:t>Bootstrap</a:t>
            </a:r>
            <a:r>
              <a:rPr lang="en-US" b="true" sz="2200">
                <a:solidFill>
                  <a:srgbClr val="E5E1DA"/>
                </a:solidFill>
                <a:latin typeface="Lato Bold"/>
                <a:ea typeface="Lato Bold"/>
                <a:cs typeface="Lato Bold"/>
                <a:sym typeface="Lato Bold"/>
              </a:rPr>
              <a:t> is used to create a responsive, intuitive UI across devices, with </a:t>
            </a:r>
            <a:r>
              <a:rPr lang="en-US" b="true" sz="2200">
                <a:solidFill>
                  <a:srgbClr val="86BDFF"/>
                </a:solidFill>
                <a:latin typeface="Lato Bold"/>
                <a:ea typeface="Lato Bold"/>
                <a:cs typeface="Lato Bold"/>
                <a:sym typeface="Lato Bold"/>
              </a:rPr>
              <a:t>HTML, CSS, and JavaScript </a:t>
            </a:r>
            <a:r>
              <a:rPr lang="en-US" b="true" sz="2200">
                <a:solidFill>
                  <a:srgbClr val="E5E1DA"/>
                </a:solidFill>
                <a:latin typeface="Lato Bold"/>
                <a:ea typeface="Lato Bold"/>
                <a:cs typeface="Lato Bold"/>
                <a:sym typeface="Lato Bold"/>
              </a:rPr>
              <a:t>handling forms, navigation, and interactive elements.</a:t>
            </a:r>
          </a:p>
          <a:p>
            <a:pPr algn="just" marL="474983" indent="-237491" lvl="1">
              <a:lnSpc>
                <a:spcPts val="3520"/>
              </a:lnSpc>
              <a:buFont typeface="Arial"/>
              <a:buChar char="•"/>
            </a:pPr>
            <a:r>
              <a:rPr lang="en-US" b="true" sz="2200">
                <a:solidFill>
                  <a:srgbClr val="FFF78A"/>
                </a:solidFill>
                <a:latin typeface="Lato Bold"/>
                <a:ea typeface="Lato Bold"/>
                <a:cs typeface="Lato Bold"/>
                <a:sym typeface="Lato Bold"/>
              </a:rPr>
              <a:t>JavaScript &amp; AJAX: </a:t>
            </a:r>
            <a:r>
              <a:rPr lang="en-US" b="true" sz="2200">
                <a:solidFill>
                  <a:srgbClr val="86BDFF"/>
                </a:solidFill>
                <a:latin typeface="Lato Bold"/>
                <a:ea typeface="Lato Bold"/>
                <a:cs typeface="Lato Bold"/>
                <a:sym typeface="Lato Bold"/>
              </a:rPr>
              <a:t>JavaScript</a:t>
            </a:r>
            <a:r>
              <a:rPr lang="en-US" b="true" sz="2200">
                <a:solidFill>
                  <a:srgbClr val="E5E1DA"/>
                </a:solidFill>
                <a:latin typeface="Lato Bold"/>
                <a:ea typeface="Lato Bold"/>
                <a:cs typeface="Lato Bold"/>
                <a:sym typeface="Lato Bold"/>
              </a:rPr>
              <a:t> enhances user interactions, while </a:t>
            </a:r>
            <a:r>
              <a:rPr lang="en-US" b="true" sz="2200">
                <a:solidFill>
                  <a:srgbClr val="86BDFF"/>
                </a:solidFill>
                <a:latin typeface="Lato Bold"/>
                <a:ea typeface="Lato Bold"/>
                <a:cs typeface="Lato Bold"/>
                <a:sym typeface="Lato Bold"/>
              </a:rPr>
              <a:t>AJAX</a:t>
            </a:r>
            <a:r>
              <a:rPr lang="en-US" b="true" sz="2200">
                <a:solidFill>
                  <a:srgbClr val="E5E1DA"/>
                </a:solidFill>
                <a:latin typeface="Lato Bold"/>
                <a:ea typeface="Lato Bold"/>
                <a:cs typeface="Lato Bold"/>
                <a:sym typeface="Lato Bold"/>
              </a:rPr>
              <a:t> allows asynchronous content updates without page reloads, improving user experience.</a:t>
            </a:r>
          </a:p>
          <a:p>
            <a:pPr algn="just">
              <a:lnSpc>
                <a:spcPts val="3520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-4987439" y="2707774"/>
            <a:ext cx="18130140" cy="18747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7277"/>
              </a:lnSpc>
            </a:pPr>
            <a:r>
              <a:rPr lang="en-US" sz="6616">
                <a:solidFill>
                  <a:srgbClr val="FBF9F1"/>
                </a:solidFill>
                <a:latin typeface="Lovelo"/>
                <a:ea typeface="Lovelo"/>
                <a:cs typeface="Lovelo"/>
                <a:sym typeface="Lovelo"/>
              </a:rPr>
              <a:t>FRONTEND DEVELOPMENT &amp;</a:t>
            </a:r>
          </a:p>
          <a:p>
            <a:pPr algn="r">
              <a:lnSpc>
                <a:spcPts val="7277"/>
              </a:lnSpc>
            </a:pPr>
            <a:r>
              <a:rPr lang="en-US" sz="6616">
                <a:solidFill>
                  <a:srgbClr val="FBF9F1"/>
                </a:solidFill>
                <a:latin typeface="Lovelo"/>
                <a:ea typeface="Lovelo"/>
                <a:cs typeface="Lovelo"/>
                <a:sym typeface="Lovelo"/>
              </a:rPr>
              <a:t> INTEGRATION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251831" y="7676326"/>
            <a:ext cx="10890870" cy="17360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520"/>
              </a:lnSpc>
            </a:pPr>
          </a:p>
          <a:p>
            <a:pPr algn="just">
              <a:lnSpc>
                <a:spcPts val="3520"/>
              </a:lnSpc>
            </a:pPr>
            <a:r>
              <a:rPr lang="en-US" b="true" sz="2200">
                <a:solidFill>
                  <a:srgbClr val="E5E1DA"/>
                </a:solidFill>
                <a:latin typeface="Lato Bold"/>
                <a:ea typeface="Lato Bold"/>
                <a:cs typeface="Lato Bold"/>
                <a:sym typeface="Lato Bold"/>
              </a:rPr>
              <a:t>The frontend communicates with the backend via </a:t>
            </a:r>
            <a:r>
              <a:rPr lang="en-US" b="true" sz="2200">
                <a:solidFill>
                  <a:srgbClr val="86BDFF"/>
                </a:solidFill>
                <a:latin typeface="Lato Bold"/>
                <a:ea typeface="Lato Bold"/>
                <a:cs typeface="Lato Bold"/>
                <a:sym typeface="Lato Bold"/>
              </a:rPr>
              <a:t>AJAX</a:t>
            </a:r>
            <a:r>
              <a:rPr lang="en-US" b="true" sz="2200">
                <a:solidFill>
                  <a:srgbClr val="E5E1DA"/>
                </a:solidFill>
                <a:latin typeface="Lato Bold"/>
                <a:ea typeface="Lato Bold"/>
                <a:cs typeface="Lato Bold"/>
                <a:sym typeface="Lato Bold"/>
              </a:rPr>
              <a:t>, sending and receiving data through API calls for real-time updates like interview scheduling and data retrieval.</a:t>
            </a:r>
          </a:p>
          <a:p>
            <a:pPr algn="just">
              <a:lnSpc>
                <a:spcPts val="3520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2251831" y="4552133"/>
            <a:ext cx="13087540" cy="4971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140"/>
              </a:lnSpc>
            </a:pPr>
            <a:r>
              <a:rPr lang="en-US" b="true" sz="2587" i="true">
                <a:solidFill>
                  <a:srgbClr val="FF7A7A"/>
                </a:solidFill>
                <a:latin typeface="Lato Bold Italics"/>
                <a:ea typeface="Lato Bold Italics"/>
                <a:cs typeface="Lato Bold Italics"/>
                <a:sym typeface="Lato Bold Italics"/>
              </a:rPr>
              <a:t>FRONTEND DEVELOPMENT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251831" y="7534724"/>
            <a:ext cx="13087540" cy="4971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140"/>
              </a:lnSpc>
            </a:pPr>
            <a:r>
              <a:rPr lang="en-US" b="true" sz="2587" i="true">
                <a:solidFill>
                  <a:srgbClr val="FF7A7A"/>
                </a:solidFill>
                <a:latin typeface="Lato Bold Italics"/>
                <a:ea typeface="Lato Bold Italics"/>
                <a:cs typeface="Lato Bold Italics"/>
                <a:sym typeface="Lato Bold Italics"/>
              </a:rPr>
              <a:t>API INTEGRATION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-14696673" y="568910"/>
            <a:ext cx="25234509" cy="12863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9834"/>
              </a:lnSpc>
            </a:pPr>
            <a:r>
              <a:rPr lang="en-US" sz="8940">
                <a:solidFill>
                  <a:srgbClr val="FBF9F1"/>
                </a:solidFill>
                <a:latin typeface="Lovelo"/>
                <a:ea typeface="Lovelo"/>
                <a:cs typeface="Lovelo"/>
                <a:sym typeface="Lovelo"/>
              </a:rPr>
              <a:t>IMPLEMENTATION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437499" y="1559911"/>
            <a:ext cx="18173189" cy="523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15"/>
              </a:lnSpc>
              <a:spcBef>
                <a:spcPct val="0"/>
              </a:spcBef>
            </a:pPr>
            <a:r>
              <a:rPr lang="en-US" b="true" sz="3011" i="true">
                <a:solidFill>
                  <a:srgbClr val="FFD944"/>
                </a:solidFill>
                <a:latin typeface="Lato Bold Italics"/>
                <a:ea typeface="Lato Bold Italics"/>
                <a:cs typeface="Lato Bold Italics"/>
                <a:sym typeface="Lato Bold Italics"/>
              </a:rPr>
              <a:t>Continued.....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855240"/>
            <a:ext cx="16230600" cy="7907930"/>
            <a:chOff x="0" y="0"/>
            <a:chExt cx="4274726" cy="208274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74726" cy="2082747"/>
            </a:xfrm>
            <a:custGeom>
              <a:avLst/>
              <a:gdLst/>
              <a:ahLst/>
              <a:cxnLst/>
              <a:rect r="r" b="b" t="t" l="l"/>
              <a:pathLst>
                <a:path h="2082747" w="4274726">
                  <a:moveTo>
                    <a:pt x="9540" y="0"/>
                  </a:moveTo>
                  <a:lnTo>
                    <a:pt x="4265186" y="0"/>
                  </a:lnTo>
                  <a:cubicBezTo>
                    <a:pt x="4270455" y="0"/>
                    <a:pt x="4274726" y="4271"/>
                    <a:pt x="4274726" y="9540"/>
                  </a:cubicBezTo>
                  <a:lnTo>
                    <a:pt x="4274726" y="2073207"/>
                  </a:lnTo>
                  <a:cubicBezTo>
                    <a:pt x="4274726" y="2078476"/>
                    <a:pt x="4270455" y="2082747"/>
                    <a:pt x="4265186" y="2082747"/>
                  </a:cubicBezTo>
                  <a:lnTo>
                    <a:pt x="9540" y="2082747"/>
                  </a:lnTo>
                  <a:cubicBezTo>
                    <a:pt x="7010" y="2082747"/>
                    <a:pt x="4583" y="2081742"/>
                    <a:pt x="2794" y="2079953"/>
                  </a:cubicBezTo>
                  <a:cubicBezTo>
                    <a:pt x="1005" y="2078164"/>
                    <a:pt x="0" y="2075737"/>
                    <a:pt x="0" y="2073207"/>
                  </a:cubicBezTo>
                  <a:lnTo>
                    <a:pt x="0" y="9540"/>
                  </a:lnTo>
                  <a:cubicBezTo>
                    <a:pt x="0" y="4271"/>
                    <a:pt x="4271" y="0"/>
                    <a:pt x="9540" y="0"/>
                  </a:cubicBezTo>
                  <a:close/>
                </a:path>
              </a:pathLst>
            </a:custGeom>
            <a:solidFill>
              <a:srgbClr val="000000"/>
            </a:solidFill>
            <a:ln w="38100" cap="sq">
              <a:solidFill>
                <a:srgbClr val="E5E1DA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274726" cy="21208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true" flipV="false" rot="6626729">
            <a:off x="-8130685" y="1817905"/>
            <a:ext cx="12221289" cy="8822969"/>
          </a:xfrm>
          <a:custGeom>
            <a:avLst/>
            <a:gdLst/>
            <a:ahLst/>
            <a:cxnLst/>
            <a:rect r="r" b="b" t="t" l="l"/>
            <a:pathLst>
              <a:path h="8822969" w="12221289">
                <a:moveTo>
                  <a:pt x="12221289" y="0"/>
                </a:moveTo>
                <a:lnTo>
                  <a:pt x="0" y="0"/>
                </a:lnTo>
                <a:lnTo>
                  <a:pt x="0" y="8822968"/>
                </a:lnTo>
                <a:lnTo>
                  <a:pt x="12221289" y="8822968"/>
                </a:lnTo>
                <a:lnTo>
                  <a:pt x="12221289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444015" y="5143500"/>
            <a:ext cx="4706975" cy="1841594"/>
          </a:xfrm>
          <a:custGeom>
            <a:avLst/>
            <a:gdLst/>
            <a:ahLst/>
            <a:cxnLst/>
            <a:rect r="r" b="b" t="t" l="l"/>
            <a:pathLst>
              <a:path h="1841594" w="4706975">
                <a:moveTo>
                  <a:pt x="0" y="0"/>
                </a:moveTo>
                <a:lnTo>
                  <a:pt x="4706975" y="0"/>
                </a:lnTo>
                <a:lnTo>
                  <a:pt x="4706975" y="1841594"/>
                </a:lnTo>
                <a:lnTo>
                  <a:pt x="0" y="18415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4610" r="0" b="-461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732855" y="5143500"/>
            <a:ext cx="6636374" cy="1841594"/>
          </a:xfrm>
          <a:custGeom>
            <a:avLst/>
            <a:gdLst/>
            <a:ahLst/>
            <a:cxnLst/>
            <a:rect r="r" b="b" t="t" l="l"/>
            <a:pathLst>
              <a:path h="1841594" w="6636374">
                <a:moveTo>
                  <a:pt x="0" y="0"/>
                </a:moveTo>
                <a:lnTo>
                  <a:pt x="6636374" y="0"/>
                </a:lnTo>
                <a:lnTo>
                  <a:pt x="6636374" y="1841594"/>
                </a:lnTo>
                <a:lnTo>
                  <a:pt x="0" y="184159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806963" y="2970940"/>
            <a:ext cx="15274016" cy="239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872"/>
              </a:lnSpc>
            </a:pPr>
          </a:p>
          <a:p>
            <a:pPr algn="just" marL="474983" indent="-237491" lvl="1">
              <a:lnSpc>
                <a:spcPts val="3872"/>
              </a:lnSpc>
              <a:buFont typeface="Arial"/>
              <a:buChar char="•"/>
            </a:pPr>
            <a:r>
              <a:rPr lang="en-US" b="true" sz="2200">
                <a:solidFill>
                  <a:srgbClr val="FFF78A"/>
                </a:solidFill>
                <a:latin typeface="Lato Bold"/>
                <a:ea typeface="Lato Bold"/>
                <a:cs typeface="Lato Bold"/>
                <a:sym typeface="Lato Bold"/>
              </a:rPr>
              <a:t>Unit Testing (Pytest):</a:t>
            </a:r>
            <a:r>
              <a:rPr lang="en-US" b="true" sz="2200">
                <a:solidFill>
                  <a:srgbClr val="E5E1DA"/>
                </a:solidFill>
                <a:latin typeface="Lato Bold"/>
                <a:ea typeface="Lato Bold"/>
                <a:cs typeface="Lato Bold"/>
                <a:sym typeface="Lato Bold"/>
              </a:rPr>
              <a:t> </a:t>
            </a:r>
            <a:r>
              <a:rPr lang="en-US" b="true" sz="2200">
                <a:solidFill>
                  <a:srgbClr val="86BDFF"/>
                </a:solidFill>
                <a:latin typeface="Lato Bold"/>
                <a:ea typeface="Lato Bold"/>
                <a:cs typeface="Lato Bold"/>
                <a:sym typeface="Lato Bold"/>
              </a:rPr>
              <a:t>Pytest</a:t>
            </a:r>
            <a:r>
              <a:rPr lang="en-US" b="true" sz="2200">
                <a:solidFill>
                  <a:srgbClr val="E5E1DA"/>
                </a:solidFill>
                <a:latin typeface="Lato Bold"/>
                <a:ea typeface="Lato Bold"/>
                <a:cs typeface="Lato Bold"/>
                <a:sym typeface="Lato Bold"/>
              </a:rPr>
              <a:t> ensures backend components like API responses and database queries function correctly.</a:t>
            </a:r>
          </a:p>
          <a:p>
            <a:pPr algn="just" marL="474983" indent="-237491" lvl="1">
              <a:lnSpc>
                <a:spcPts val="3872"/>
              </a:lnSpc>
              <a:buFont typeface="Arial"/>
              <a:buChar char="•"/>
            </a:pPr>
            <a:r>
              <a:rPr lang="en-US" b="true" sz="2200">
                <a:solidFill>
                  <a:srgbClr val="FFF78A"/>
                </a:solidFill>
                <a:latin typeface="Lato Bold"/>
                <a:ea typeface="Lato Bold"/>
                <a:cs typeface="Lato Bold"/>
                <a:sym typeface="Lato Bold"/>
              </a:rPr>
              <a:t>Integration Testing (Postman): </a:t>
            </a:r>
            <a:r>
              <a:rPr lang="en-US" b="true" sz="2200">
                <a:solidFill>
                  <a:srgbClr val="86BDFF"/>
                </a:solidFill>
                <a:latin typeface="Lato Bold"/>
                <a:ea typeface="Lato Bold"/>
                <a:cs typeface="Lato Bold"/>
                <a:sym typeface="Lato Bold"/>
              </a:rPr>
              <a:t>Postman </a:t>
            </a:r>
            <a:r>
              <a:rPr lang="en-US" b="true" sz="2200">
                <a:solidFill>
                  <a:srgbClr val="E5E1DA"/>
                </a:solidFill>
                <a:latin typeface="Lato Bold"/>
                <a:ea typeface="Lato Bold"/>
                <a:cs typeface="Lato Bold"/>
                <a:sym typeface="Lato Bold"/>
              </a:rPr>
              <a:t>simulates API calls to test interactions between the frontend and backend.</a:t>
            </a:r>
          </a:p>
          <a:p>
            <a:pPr algn="just" marL="474983" indent="-237491" lvl="1">
              <a:lnSpc>
                <a:spcPts val="3872"/>
              </a:lnSpc>
              <a:buFont typeface="Arial"/>
              <a:buChar char="•"/>
            </a:pPr>
            <a:r>
              <a:rPr lang="en-US" b="true" sz="2200">
                <a:solidFill>
                  <a:srgbClr val="FFF78A"/>
                </a:solidFill>
                <a:latin typeface="Lato Bold"/>
                <a:ea typeface="Lato Bold"/>
                <a:cs typeface="Lato Bold"/>
                <a:sym typeface="Lato Bold"/>
              </a:rPr>
              <a:t>User Acceptance Testing (UAT): </a:t>
            </a:r>
            <a:r>
              <a:rPr lang="en-US" b="true" sz="2200">
                <a:solidFill>
                  <a:srgbClr val="E5E1DA"/>
                </a:solidFill>
                <a:latin typeface="Lato Bold"/>
                <a:ea typeface="Lato Bold"/>
                <a:cs typeface="Lato Bold"/>
                <a:sym typeface="Lato Bold"/>
              </a:rPr>
              <a:t>Real users test the application, providing feedback for adjustments.</a:t>
            </a:r>
          </a:p>
          <a:p>
            <a:pPr algn="just">
              <a:lnSpc>
                <a:spcPts val="3872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-275288" y="2125015"/>
            <a:ext cx="16558196" cy="8634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646"/>
              </a:lnSpc>
            </a:pPr>
            <a:r>
              <a:rPr lang="en-US" sz="6042">
                <a:solidFill>
                  <a:srgbClr val="FBF9F1"/>
                </a:solidFill>
                <a:latin typeface="Lovelo"/>
                <a:ea typeface="Lovelo"/>
                <a:cs typeface="Lovelo"/>
                <a:sym typeface="Lovelo"/>
              </a:rPr>
              <a:t>TESTING, DEPLOYMENT &amp; MAINTENANCE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806963" y="7187383"/>
            <a:ext cx="15136718" cy="26123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520"/>
              </a:lnSpc>
            </a:pPr>
          </a:p>
          <a:p>
            <a:pPr algn="just" marL="474983" indent="-237491" lvl="1">
              <a:lnSpc>
                <a:spcPts val="3520"/>
              </a:lnSpc>
              <a:buFont typeface="Arial"/>
              <a:buChar char="•"/>
            </a:pPr>
            <a:r>
              <a:rPr lang="en-US" b="true" sz="2200">
                <a:solidFill>
                  <a:srgbClr val="FFF78A"/>
                </a:solidFill>
                <a:latin typeface="Lato Bold"/>
                <a:ea typeface="Lato Bold"/>
                <a:cs typeface="Lato Bold"/>
                <a:sym typeface="Lato Bold"/>
              </a:rPr>
              <a:t>CI/CD Pipeline (Jenkins/GitHub Actions)</a:t>
            </a:r>
            <a:r>
              <a:rPr lang="en-US" b="true" sz="2200">
                <a:solidFill>
                  <a:srgbClr val="E5E1DA"/>
                </a:solidFill>
                <a:latin typeface="Lato Bold"/>
                <a:ea typeface="Lato Bold"/>
                <a:cs typeface="Lato Bold"/>
                <a:sym typeface="Lato Bold"/>
              </a:rPr>
              <a:t>: Automated deployment ensures continuous updates and integration on AWS EC2 instances.</a:t>
            </a:r>
          </a:p>
          <a:p>
            <a:pPr algn="just" marL="474983" indent="-237491" lvl="1">
              <a:lnSpc>
                <a:spcPts val="3520"/>
              </a:lnSpc>
              <a:buFont typeface="Arial"/>
              <a:buChar char="•"/>
            </a:pPr>
            <a:r>
              <a:rPr lang="en-US" b="true" sz="2200">
                <a:solidFill>
                  <a:srgbClr val="FFF78A"/>
                </a:solidFill>
                <a:latin typeface="Lato Bold"/>
                <a:ea typeface="Lato Bold"/>
                <a:cs typeface="Lato Bold"/>
                <a:sym typeface="Lato Bold"/>
              </a:rPr>
              <a:t>Monitoring &amp; Maintenance (AWS CloudWatch)</a:t>
            </a:r>
            <a:r>
              <a:rPr lang="en-US" b="true" sz="2200">
                <a:solidFill>
                  <a:srgbClr val="E5E1DA"/>
                </a:solidFill>
                <a:latin typeface="Lato Bold"/>
                <a:ea typeface="Lato Bold"/>
                <a:cs typeface="Lato Bold"/>
                <a:sym typeface="Lato Bold"/>
              </a:rPr>
              <a:t>: CloudWatch tracks performance, logs errors, and provides metrics for ongoing updates, bug fixes, and feature improvements.</a:t>
            </a:r>
          </a:p>
          <a:p>
            <a:pPr algn="just">
              <a:lnSpc>
                <a:spcPts val="3520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2044725" y="2940800"/>
            <a:ext cx="13087540" cy="4971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140"/>
              </a:lnSpc>
            </a:pPr>
            <a:r>
              <a:rPr lang="en-US" b="true" sz="2587" i="true">
                <a:solidFill>
                  <a:srgbClr val="FF7A7A"/>
                </a:solidFill>
                <a:latin typeface="Lato Bold Italics"/>
                <a:ea typeface="Lato Bold Italics"/>
                <a:cs typeface="Lato Bold Italics"/>
                <a:sym typeface="Lato Bold Italics"/>
              </a:rPr>
              <a:t>TESTING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189085" y="6981646"/>
            <a:ext cx="13087540" cy="4971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140"/>
              </a:lnSpc>
            </a:pPr>
            <a:r>
              <a:rPr lang="en-US" b="true" sz="2587" i="true">
                <a:solidFill>
                  <a:srgbClr val="FF7A7A"/>
                </a:solidFill>
                <a:latin typeface="Lato Bold Italics"/>
                <a:ea typeface="Lato Bold Italics"/>
                <a:cs typeface="Lato Bold Italics"/>
                <a:sym typeface="Lato Bold Italics"/>
              </a:rPr>
              <a:t>DEPLOYMENT &amp; MAINTENANCE: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-14637294" y="568910"/>
            <a:ext cx="25234509" cy="12863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9834"/>
              </a:lnSpc>
            </a:pPr>
            <a:r>
              <a:rPr lang="en-US" sz="8940">
                <a:solidFill>
                  <a:srgbClr val="FBF9F1"/>
                </a:solidFill>
                <a:latin typeface="Lovelo"/>
                <a:ea typeface="Lovelo"/>
                <a:cs typeface="Lovelo"/>
                <a:sym typeface="Lovelo"/>
              </a:rPr>
              <a:t>IMPLEMENTATION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844841" y="1066800"/>
            <a:ext cx="18173189" cy="523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15"/>
              </a:lnSpc>
              <a:spcBef>
                <a:spcPct val="0"/>
              </a:spcBef>
            </a:pPr>
            <a:r>
              <a:rPr lang="en-US" b="true" sz="3011" i="true">
                <a:solidFill>
                  <a:srgbClr val="FFD944"/>
                </a:solidFill>
                <a:latin typeface="Lato Bold Italics"/>
                <a:ea typeface="Lato Bold Italics"/>
                <a:cs typeface="Lato Bold Italics"/>
                <a:sym typeface="Lato Bold Italics"/>
              </a:rPr>
              <a:t>Continued.....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-1542318">
            <a:off x="11890447" y="-2432328"/>
            <a:ext cx="7674102" cy="8229600"/>
          </a:xfrm>
          <a:custGeom>
            <a:avLst/>
            <a:gdLst/>
            <a:ahLst/>
            <a:cxnLst/>
            <a:rect r="r" b="b" t="t" l="l"/>
            <a:pathLst>
              <a:path h="8229600" w="7674102">
                <a:moveTo>
                  <a:pt x="0" y="8229600"/>
                </a:moveTo>
                <a:lnTo>
                  <a:pt x="7674102" y="8229600"/>
                </a:lnTo>
                <a:lnTo>
                  <a:pt x="7674102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-1542318">
            <a:off x="-2626966" y="5701054"/>
            <a:ext cx="6634263" cy="7114492"/>
          </a:xfrm>
          <a:custGeom>
            <a:avLst/>
            <a:gdLst/>
            <a:ahLst/>
            <a:cxnLst/>
            <a:rect r="r" b="b" t="t" l="l"/>
            <a:pathLst>
              <a:path h="7114492" w="6634263">
                <a:moveTo>
                  <a:pt x="0" y="7114492"/>
                </a:moveTo>
                <a:lnTo>
                  <a:pt x="6634263" y="7114492"/>
                </a:lnTo>
                <a:lnTo>
                  <a:pt x="6634263" y="0"/>
                </a:lnTo>
                <a:lnTo>
                  <a:pt x="0" y="0"/>
                </a:lnTo>
                <a:lnTo>
                  <a:pt x="0" y="7114492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303454" y="5342197"/>
            <a:ext cx="11882559" cy="146409"/>
          </a:xfrm>
          <a:custGeom>
            <a:avLst/>
            <a:gdLst/>
            <a:ahLst/>
            <a:cxnLst/>
            <a:rect r="r" b="b" t="t" l="l"/>
            <a:pathLst>
              <a:path h="146409" w="11882559">
                <a:moveTo>
                  <a:pt x="0" y="0"/>
                </a:moveTo>
                <a:lnTo>
                  <a:pt x="11882559" y="0"/>
                </a:lnTo>
                <a:lnTo>
                  <a:pt x="11882559" y="146409"/>
                </a:lnTo>
                <a:lnTo>
                  <a:pt x="0" y="14640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39963" r="0" b="-186127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955942" y="3642637"/>
            <a:ext cx="3520414" cy="3545528"/>
          </a:xfrm>
          <a:custGeom>
            <a:avLst/>
            <a:gdLst/>
            <a:ahLst/>
            <a:cxnLst/>
            <a:rect r="r" b="b" t="t" l="l"/>
            <a:pathLst>
              <a:path h="3545528" w="3520414">
                <a:moveTo>
                  <a:pt x="0" y="0"/>
                </a:moveTo>
                <a:lnTo>
                  <a:pt x="3520415" y="0"/>
                </a:lnTo>
                <a:lnTo>
                  <a:pt x="3520415" y="3545529"/>
                </a:lnTo>
                <a:lnTo>
                  <a:pt x="0" y="354552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2700000">
            <a:off x="9472033" y="6607804"/>
            <a:ext cx="3559551" cy="182171"/>
          </a:xfrm>
          <a:custGeom>
            <a:avLst/>
            <a:gdLst/>
            <a:ahLst/>
            <a:cxnLst/>
            <a:rect r="r" b="b" t="t" l="l"/>
            <a:pathLst>
              <a:path h="182171" w="3559551">
                <a:moveTo>
                  <a:pt x="0" y="0"/>
                </a:moveTo>
                <a:lnTo>
                  <a:pt x="3559551" y="0"/>
                </a:lnTo>
                <a:lnTo>
                  <a:pt x="3559551" y="182171"/>
                </a:lnTo>
                <a:lnTo>
                  <a:pt x="0" y="18217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2583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2032959">
            <a:off x="9540921" y="4329689"/>
            <a:ext cx="3559551" cy="182171"/>
          </a:xfrm>
          <a:custGeom>
            <a:avLst/>
            <a:gdLst/>
            <a:ahLst/>
            <a:cxnLst/>
            <a:rect r="r" b="b" t="t" l="l"/>
            <a:pathLst>
              <a:path h="182171" w="3559551">
                <a:moveTo>
                  <a:pt x="0" y="0"/>
                </a:moveTo>
                <a:lnTo>
                  <a:pt x="3559551" y="0"/>
                </a:lnTo>
                <a:lnTo>
                  <a:pt x="3559551" y="182171"/>
                </a:lnTo>
                <a:lnTo>
                  <a:pt x="0" y="18217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2583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2064102" y="4918894"/>
            <a:ext cx="1021209" cy="1028494"/>
          </a:xfrm>
          <a:custGeom>
            <a:avLst/>
            <a:gdLst/>
            <a:ahLst/>
            <a:cxnLst/>
            <a:rect r="r" b="b" t="t" l="l"/>
            <a:pathLst>
              <a:path h="1028494" w="1021209">
                <a:moveTo>
                  <a:pt x="0" y="0"/>
                </a:moveTo>
                <a:lnTo>
                  <a:pt x="1021209" y="0"/>
                </a:lnTo>
                <a:lnTo>
                  <a:pt x="1021209" y="1028494"/>
                </a:lnTo>
                <a:lnTo>
                  <a:pt x="0" y="102849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2032959">
            <a:off x="4692110" y="4256485"/>
            <a:ext cx="3559551" cy="182171"/>
          </a:xfrm>
          <a:custGeom>
            <a:avLst/>
            <a:gdLst/>
            <a:ahLst/>
            <a:cxnLst/>
            <a:rect r="r" b="b" t="t" l="l"/>
            <a:pathLst>
              <a:path h="182171" w="3559551">
                <a:moveTo>
                  <a:pt x="0" y="0"/>
                </a:moveTo>
                <a:lnTo>
                  <a:pt x="3559551" y="0"/>
                </a:lnTo>
                <a:lnTo>
                  <a:pt x="3559551" y="182171"/>
                </a:lnTo>
                <a:lnTo>
                  <a:pt x="0" y="18217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2583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2700000">
            <a:off x="4595732" y="6720419"/>
            <a:ext cx="3559551" cy="182171"/>
          </a:xfrm>
          <a:custGeom>
            <a:avLst/>
            <a:gdLst/>
            <a:ahLst/>
            <a:cxnLst/>
            <a:rect r="r" b="b" t="t" l="l"/>
            <a:pathLst>
              <a:path h="182171" w="3559551">
                <a:moveTo>
                  <a:pt x="0" y="0"/>
                </a:moveTo>
                <a:lnTo>
                  <a:pt x="3559552" y="0"/>
                </a:lnTo>
                <a:lnTo>
                  <a:pt x="3559552" y="182171"/>
                </a:lnTo>
                <a:lnTo>
                  <a:pt x="0" y="18217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2583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7187802" y="4918894"/>
            <a:ext cx="1021209" cy="1028494"/>
          </a:xfrm>
          <a:custGeom>
            <a:avLst/>
            <a:gdLst/>
            <a:ahLst/>
            <a:cxnLst/>
            <a:rect r="r" b="b" t="t" l="l"/>
            <a:pathLst>
              <a:path h="1028494" w="1021209">
                <a:moveTo>
                  <a:pt x="0" y="0"/>
                </a:moveTo>
                <a:lnTo>
                  <a:pt x="1021209" y="0"/>
                </a:lnTo>
                <a:lnTo>
                  <a:pt x="1021209" y="1028494"/>
                </a:lnTo>
                <a:lnTo>
                  <a:pt x="0" y="102849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true" rot="-1542318">
            <a:off x="14254049" y="7855906"/>
            <a:ext cx="7674102" cy="8229600"/>
          </a:xfrm>
          <a:custGeom>
            <a:avLst/>
            <a:gdLst/>
            <a:ahLst/>
            <a:cxnLst/>
            <a:rect r="r" b="b" t="t" l="l"/>
            <a:pathLst>
              <a:path h="8229600" w="7674102">
                <a:moveTo>
                  <a:pt x="0" y="8229600"/>
                </a:moveTo>
                <a:lnTo>
                  <a:pt x="7674102" y="8229600"/>
                </a:lnTo>
                <a:lnTo>
                  <a:pt x="7674102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5400000">
            <a:off x="911363" y="4382773"/>
            <a:ext cx="2382278" cy="2100736"/>
          </a:xfrm>
          <a:custGeom>
            <a:avLst/>
            <a:gdLst/>
            <a:ahLst/>
            <a:cxnLst/>
            <a:rect r="r" b="b" t="t" l="l"/>
            <a:pathLst>
              <a:path h="2100736" w="2382278">
                <a:moveTo>
                  <a:pt x="0" y="0"/>
                </a:moveTo>
                <a:lnTo>
                  <a:pt x="2382278" y="0"/>
                </a:lnTo>
                <a:lnTo>
                  <a:pt x="2382278" y="2100736"/>
                </a:lnTo>
                <a:lnTo>
                  <a:pt x="0" y="210073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469904" y="7214830"/>
            <a:ext cx="3980240" cy="1655780"/>
          </a:xfrm>
          <a:custGeom>
            <a:avLst/>
            <a:gdLst/>
            <a:ahLst/>
            <a:cxnLst/>
            <a:rect r="r" b="b" t="t" l="l"/>
            <a:pathLst>
              <a:path h="1655780" w="3980240">
                <a:moveTo>
                  <a:pt x="0" y="0"/>
                </a:moveTo>
                <a:lnTo>
                  <a:pt x="3980240" y="0"/>
                </a:lnTo>
                <a:lnTo>
                  <a:pt x="3980240" y="1655780"/>
                </a:lnTo>
                <a:lnTo>
                  <a:pt x="0" y="165578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6090246" y="7224355"/>
            <a:ext cx="3980240" cy="1655780"/>
          </a:xfrm>
          <a:custGeom>
            <a:avLst/>
            <a:gdLst/>
            <a:ahLst/>
            <a:cxnLst/>
            <a:rect r="r" b="b" t="t" l="l"/>
            <a:pathLst>
              <a:path h="1655780" w="3980240">
                <a:moveTo>
                  <a:pt x="0" y="0"/>
                </a:moveTo>
                <a:lnTo>
                  <a:pt x="3980240" y="0"/>
                </a:lnTo>
                <a:lnTo>
                  <a:pt x="3980240" y="1655780"/>
                </a:lnTo>
                <a:lnTo>
                  <a:pt x="0" y="165578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162750" y="2212697"/>
            <a:ext cx="3980240" cy="1655780"/>
          </a:xfrm>
          <a:custGeom>
            <a:avLst/>
            <a:gdLst/>
            <a:ahLst/>
            <a:cxnLst/>
            <a:rect r="r" b="b" t="t" l="l"/>
            <a:pathLst>
              <a:path h="1655780" w="3980240">
                <a:moveTo>
                  <a:pt x="0" y="0"/>
                </a:moveTo>
                <a:lnTo>
                  <a:pt x="3980240" y="0"/>
                </a:lnTo>
                <a:lnTo>
                  <a:pt x="3980240" y="1655779"/>
                </a:lnTo>
                <a:lnTo>
                  <a:pt x="0" y="165577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6140354" y="2050680"/>
            <a:ext cx="3980240" cy="1655780"/>
          </a:xfrm>
          <a:custGeom>
            <a:avLst/>
            <a:gdLst/>
            <a:ahLst/>
            <a:cxnLst/>
            <a:rect r="r" b="b" t="t" l="l"/>
            <a:pathLst>
              <a:path h="1655780" w="3980240">
                <a:moveTo>
                  <a:pt x="0" y="0"/>
                </a:moveTo>
                <a:lnTo>
                  <a:pt x="3980241" y="0"/>
                </a:lnTo>
                <a:lnTo>
                  <a:pt x="3980241" y="1655780"/>
                </a:lnTo>
                <a:lnTo>
                  <a:pt x="0" y="165578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042660" y="688697"/>
            <a:ext cx="12042651" cy="993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99"/>
              </a:lnSpc>
            </a:pPr>
            <a:r>
              <a:rPr lang="en-US" sz="6999">
                <a:solidFill>
                  <a:srgbClr val="FBF9F1"/>
                </a:solidFill>
                <a:latin typeface="Lovelo"/>
                <a:ea typeface="Lovelo"/>
                <a:cs typeface="Lovelo"/>
                <a:sym typeface="Lovelo"/>
              </a:rPr>
              <a:t>CHALLENGES &amp; SOLUTION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7698406" y="1377580"/>
            <a:ext cx="18173189" cy="523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15"/>
              </a:lnSpc>
              <a:spcBef>
                <a:spcPct val="0"/>
              </a:spcBef>
            </a:pPr>
            <a:r>
              <a:rPr lang="en-US" b="true" sz="3011" i="true">
                <a:solidFill>
                  <a:srgbClr val="FFD944"/>
                </a:solidFill>
                <a:latin typeface="Lato Bold Italics"/>
                <a:ea typeface="Lato Bold Italics"/>
                <a:cs typeface="Lato Bold Italics"/>
                <a:sym typeface="Lato Bold Italics"/>
              </a:rPr>
              <a:t>Broadening the Horizon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757545" y="2222168"/>
            <a:ext cx="3266489" cy="12896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81"/>
              </a:lnSpc>
            </a:pPr>
            <a:r>
              <a:rPr lang="en-US" b="true" sz="2175">
                <a:solidFill>
                  <a:srgbClr val="F14E63"/>
                </a:solidFill>
                <a:latin typeface="Lato Bold"/>
                <a:ea typeface="Lato Bold"/>
                <a:cs typeface="Lato Bold"/>
                <a:sym typeface="Lato Bold"/>
              </a:rPr>
              <a:t>Challenge 1</a:t>
            </a:r>
            <a:r>
              <a:rPr lang="en-US" b="true" sz="2175">
                <a:solidFill>
                  <a:srgbClr val="6037DF"/>
                </a:solidFill>
                <a:latin typeface="Lato Bold"/>
                <a:ea typeface="Lato Bold"/>
                <a:cs typeface="Lato Bold"/>
                <a:sym typeface="Lato Bold"/>
              </a:rPr>
              <a:t>: Secure storage and transmission of sensitive data.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6471886" y="7205463"/>
            <a:ext cx="3598600" cy="12896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81"/>
              </a:lnSpc>
            </a:pPr>
            <a:r>
              <a:rPr lang="en-US" b="true" sz="2175">
                <a:solidFill>
                  <a:srgbClr val="FF7A7A"/>
                </a:solidFill>
                <a:latin typeface="Lato Bold"/>
                <a:ea typeface="Lato Bold"/>
                <a:cs typeface="Lato Bold"/>
                <a:sym typeface="Lato Bold"/>
              </a:rPr>
              <a:t>Challenge 3</a:t>
            </a:r>
            <a:r>
              <a:rPr lang="en-US" b="true" sz="2175">
                <a:solidFill>
                  <a:srgbClr val="6037DF"/>
                </a:solidFill>
                <a:latin typeface="Lato Bold"/>
                <a:ea typeface="Lato Bold"/>
                <a:cs typeface="Lato Bold"/>
                <a:sym typeface="Lato Bold"/>
              </a:rPr>
              <a:t>: Ensuring compatibility across browsers and devices.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884543" y="7177765"/>
            <a:ext cx="3598600" cy="12896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81"/>
              </a:lnSpc>
            </a:pPr>
            <a:r>
              <a:rPr lang="en-US" b="true" sz="2175">
                <a:solidFill>
                  <a:srgbClr val="FF7A7A"/>
                </a:solidFill>
                <a:latin typeface="Lato Bold"/>
                <a:ea typeface="Lato Bold"/>
                <a:cs typeface="Lato Bold"/>
                <a:sym typeface="Lato Bold"/>
              </a:rPr>
              <a:t>Challenge 4</a:t>
            </a:r>
            <a:r>
              <a:rPr lang="en-US" b="true" sz="2175">
                <a:solidFill>
                  <a:srgbClr val="6037DF"/>
                </a:solidFill>
                <a:latin typeface="Lato Bold"/>
                <a:ea typeface="Lato Bold"/>
                <a:cs typeface="Lato Bold"/>
                <a:sym typeface="Lato Bold"/>
              </a:rPr>
              <a:t>: Managing scalability during high traffic periods.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4110649" y="4362772"/>
            <a:ext cx="3980452" cy="21659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69765" indent="-234883" lvl="1">
              <a:lnSpc>
                <a:spcPts val="3481"/>
              </a:lnSpc>
              <a:buFont typeface="Arial"/>
              <a:buChar char="•"/>
            </a:pPr>
            <a:r>
              <a:rPr lang="en-US" b="true" sz="2175" spc="-56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AES, HTTPS, AWS S3</a:t>
            </a:r>
          </a:p>
          <a:p>
            <a:pPr algn="l" marL="469765" indent="-234883" lvl="1">
              <a:lnSpc>
                <a:spcPts val="3481"/>
              </a:lnSpc>
              <a:buFont typeface="Arial"/>
              <a:buChar char="•"/>
            </a:pPr>
            <a:r>
              <a:rPr lang="en-US" b="true" sz="2175" spc="-56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Multipart Upload ,                      Adaptive Bitrate Stream</a:t>
            </a:r>
          </a:p>
          <a:p>
            <a:pPr algn="l" marL="469765" indent="-234883" lvl="1">
              <a:lnSpc>
                <a:spcPts val="3481"/>
              </a:lnSpc>
              <a:buFont typeface="Arial"/>
              <a:buChar char="•"/>
            </a:pPr>
            <a:r>
              <a:rPr lang="en-US" b="true" sz="2175" spc="-56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Responsive Web D</a:t>
            </a:r>
          </a:p>
          <a:p>
            <a:pPr algn="l" marL="469765" indent="-234883" lvl="1">
              <a:lnSpc>
                <a:spcPts val="3481"/>
              </a:lnSpc>
              <a:buFont typeface="Arial"/>
              <a:buChar char="•"/>
            </a:pPr>
            <a:r>
              <a:rPr lang="en-US" b="true" sz="2175" spc="-56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UCD, Simplified UI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3877757" y="3910733"/>
            <a:ext cx="3598600" cy="4368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1"/>
              </a:lnSpc>
            </a:pPr>
            <a:r>
              <a:rPr lang="en-US" b="true" sz="2275">
                <a:solidFill>
                  <a:srgbClr val="F14E63"/>
                </a:solidFill>
                <a:latin typeface="Lato Bold"/>
                <a:ea typeface="Lato Bold"/>
                <a:cs typeface="Lato Bold"/>
                <a:sym typeface="Lato Bold"/>
              </a:rPr>
              <a:t>SOLUTIONS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6531520" y="2034726"/>
            <a:ext cx="3598600" cy="12896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81"/>
              </a:lnSpc>
            </a:pPr>
            <a:r>
              <a:rPr lang="en-US" b="true" sz="2175">
                <a:solidFill>
                  <a:srgbClr val="F14E63"/>
                </a:solidFill>
                <a:latin typeface="Lato Bold"/>
                <a:ea typeface="Lato Bold"/>
                <a:cs typeface="Lato Bold"/>
                <a:sym typeface="Lato Bold"/>
              </a:rPr>
              <a:t>Challenge 2</a:t>
            </a:r>
            <a:r>
              <a:rPr lang="en-US" b="true" sz="2175">
                <a:solidFill>
                  <a:srgbClr val="6037DF"/>
                </a:solidFill>
                <a:latin typeface="Lato Bold"/>
                <a:ea typeface="Lato Bold"/>
                <a:cs typeface="Lato Bold"/>
                <a:sym typeface="Lato Bold"/>
              </a:rPr>
              <a:t>: Handling large video files and ensuring smooth streaming.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-4983476">
            <a:off x="-2892749" y="-954371"/>
            <a:ext cx="7674102" cy="8229600"/>
          </a:xfrm>
          <a:custGeom>
            <a:avLst/>
            <a:gdLst/>
            <a:ahLst/>
            <a:cxnLst/>
            <a:rect r="r" b="b" t="t" l="l"/>
            <a:pathLst>
              <a:path h="8229600" w="7674102">
                <a:moveTo>
                  <a:pt x="0" y="8229600"/>
                </a:moveTo>
                <a:lnTo>
                  <a:pt x="7674102" y="8229600"/>
                </a:lnTo>
                <a:lnTo>
                  <a:pt x="7674102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372182" y="7222393"/>
            <a:ext cx="6195600" cy="3384081"/>
          </a:xfrm>
          <a:custGeom>
            <a:avLst/>
            <a:gdLst/>
            <a:ahLst/>
            <a:cxnLst/>
            <a:rect r="r" b="b" t="t" l="l"/>
            <a:pathLst>
              <a:path h="3384081" w="6195600">
                <a:moveTo>
                  <a:pt x="0" y="0"/>
                </a:moveTo>
                <a:lnTo>
                  <a:pt x="6195601" y="0"/>
                </a:lnTo>
                <a:lnTo>
                  <a:pt x="6195601" y="3384081"/>
                </a:lnTo>
                <a:lnTo>
                  <a:pt x="0" y="33840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9750" t="0" r="0" b="-143185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5282091" y="3036901"/>
            <a:ext cx="8185450" cy="5462609"/>
            <a:chOff x="0" y="0"/>
            <a:chExt cx="1441513" cy="96200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441513" cy="962002"/>
            </a:xfrm>
            <a:custGeom>
              <a:avLst/>
              <a:gdLst/>
              <a:ahLst/>
              <a:cxnLst/>
              <a:rect r="r" b="b" t="t" l="l"/>
              <a:pathLst>
                <a:path h="962002" w="1441513">
                  <a:moveTo>
                    <a:pt x="21754" y="0"/>
                  </a:moveTo>
                  <a:lnTo>
                    <a:pt x="1419759" y="0"/>
                  </a:lnTo>
                  <a:cubicBezTo>
                    <a:pt x="1425529" y="0"/>
                    <a:pt x="1431062" y="2292"/>
                    <a:pt x="1435141" y="6372"/>
                  </a:cubicBezTo>
                  <a:cubicBezTo>
                    <a:pt x="1439221" y="10451"/>
                    <a:pt x="1441513" y="15984"/>
                    <a:pt x="1441513" y="21754"/>
                  </a:cubicBezTo>
                  <a:lnTo>
                    <a:pt x="1441513" y="940249"/>
                  </a:lnTo>
                  <a:cubicBezTo>
                    <a:pt x="1441513" y="952263"/>
                    <a:pt x="1431773" y="962002"/>
                    <a:pt x="1419759" y="962002"/>
                  </a:cubicBezTo>
                  <a:lnTo>
                    <a:pt x="21754" y="962002"/>
                  </a:lnTo>
                  <a:cubicBezTo>
                    <a:pt x="15984" y="962002"/>
                    <a:pt x="10451" y="959710"/>
                    <a:pt x="6372" y="955631"/>
                  </a:cubicBezTo>
                  <a:cubicBezTo>
                    <a:pt x="2292" y="951551"/>
                    <a:pt x="0" y="946018"/>
                    <a:pt x="0" y="940249"/>
                  </a:cubicBezTo>
                  <a:lnTo>
                    <a:pt x="0" y="21754"/>
                  </a:lnTo>
                  <a:cubicBezTo>
                    <a:pt x="0" y="15984"/>
                    <a:pt x="2292" y="10451"/>
                    <a:pt x="6372" y="6372"/>
                  </a:cubicBezTo>
                  <a:cubicBezTo>
                    <a:pt x="10451" y="2292"/>
                    <a:pt x="15984" y="0"/>
                    <a:pt x="21754" y="0"/>
                  </a:cubicBezTo>
                  <a:close/>
                </a:path>
              </a:pathLst>
            </a:custGeom>
            <a:blipFill>
              <a:blip r:embed="rId4"/>
              <a:stretch>
                <a:fillRect l="-1150" t="0" r="-1150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550652" y="2481685"/>
            <a:ext cx="4542905" cy="3356310"/>
            <a:chOff x="0" y="0"/>
            <a:chExt cx="1196485" cy="88396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196485" cy="883966"/>
            </a:xfrm>
            <a:custGeom>
              <a:avLst/>
              <a:gdLst/>
              <a:ahLst/>
              <a:cxnLst/>
              <a:rect r="r" b="b" t="t" l="l"/>
              <a:pathLst>
                <a:path h="883966" w="1196485">
                  <a:moveTo>
                    <a:pt x="34084" y="0"/>
                  </a:moveTo>
                  <a:lnTo>
                    <a:pt x="1162402" y="0"/>
                  </a:lnTo>
                  <a:cubicBezTo>
                    <a:pt x="1181226" y="0"/>
                    <a:pt x="1196485" y="15260"/>
                    <a:pt x="1196485" y="34084"/>
                  </a:cubicBezTo>
                  <a:lnTo>
                    <a:pt x="1196485" y="849883"/>
                  </a:lnTo>
                  <a:cubicBezTo>
                    <a:pt x="1196485" y="868707"/>
                    <a:pt x="1181226" y="883966"/>
                    <a:pt x="1162402" y="883966"/>
                  </a:cubicBezTo>
                  <a:lnTo>
                    <a:pt x="34084" y="883966"/>
                  </a:lnTo>
                  <a:cubicBezTo>
                    <a:pt x="15260" y="883966"/>
                    <a:pt x="0" y="868707"/>
                    <a:pt x="0" y="849883"/>
                  </a:cubicBezTo>
                  <a:lnTo>
                    <a:pt x="0" y="34084"/>
                  </a:lnTo>
                  <a:cubicBezTo>
                    <a:pt x="0" y="15260"/>
                    <a:pt x="15260" y="0"/>
                    <a:pt x="34084" y="0"/>
                  </a:cubicBezTo>
                  <a:close/>
                </a:path>
              </a:pathLst>
            </a:custGeom>
            <a:solidFill>
              <a:srgbClr val="000000"/>
            </a:solidFill>
            <a:ln w="38100" cap="sq">
              <a:solidFill>
                <a:srgbClr val="F4C931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196485" cy="9220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695609" y="3512516"/>
            <a:ext cx="4252992" cy="23348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 b="true">
                <a:solidFill>
                  <a:srgbClr val="E5E1DA"/>
                </a:solidFill>
                <a:latin typeface="Lato Bold"/>
                <a:ea typeface="Lato Bold"/>
                <a:cs typeface="Lato Bold"/>
                <a:sym typeface="Lato Bold"/>
              </a:rPr>
              <a:t>The application simulates a real interview by enforcing a</a:t>
            </a:r>
            <a:r>
              <a:rPr lang="en-US" sz="2199" b="true">
                <a:solidFill>
                  <a:srgbClr val="82AFE6"/>
                </a:solidFill>
                <a:latin typeface="Lato Bold"/>
                <a:ea typeface="Lato Bold"/>
                <a:cs typeface="Lato Bold"/>
                <a:sym typeface="Lato Bold"/>
              </a:rPr>
              <a:t> 5-second pause</a:t>
            </a:r>
            <a:r>
              <a:rPr lang="en-US" sz="2199" b="true">
                <a:solidFill>
                  <a:srgbClr val="E5E1DA"/>
                </a:solidFill>
                <a:latin typeface="Lato Bold"/>
                <a:ea typeface="Lato Bold"/>
                <a:cs typeface="Lato Bold"/>
                <a:sym typeface="Lato Bold"/>
              </a:rPr>
              <a:t> before each question, followed by</a:t>
            </a:r>
            <a:r>
              <a:rPr lang="en-US" sz="2199" b="true">
                <a:solidFill>
                  <a:srgbClr val="82AFE6"/>
                </a:solidFill>
                <a:latin typeface="Lato Bold"/>
                <a:ea typeface="Lato Bold"/>
                <a:cs typeface="Lato Bold"/>
                <a:sym typeface="Lato Bold"/>
              </a:rPr>
              <a:t> 30 seconds</a:t>
            </a:r>
            <a:r>
              <a:rPr lang="en-US" sz="2199" b="true">
                <a:solidFill>
                  <a:srgbClr val="E5E1DA"/>
                </a:solidFill>
                <a:latin typeface="Lato Bold"/>
                <a:ea typeface="Lato Bold"/>
                <a:cs typeface="Lato Bold"/>
                <a:sym typeface="Lato Bold"/>
              </a:rPr>
              <a:t> for candidates to respond.</a:t>
            </a:r>
          </a:p>
          <a:p>
            <a:pPr algn="ctr">
              <a:lnSpc>
                <a:spcPts val="3079"/>
              </a:lnSpc>
              <a:spcBef>
                <a:spcPct val="0"/>
              </a:spcBef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616717" y="2608912"/>
            <a:ext cx="4410776" cy="798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20"/>
              </a:lnSpc>
              <a:spcBef>
                <a:spcPct val="0"/>
              </a:spcBef>
            </a:pPr>
            <a:r>
              <a:rPr lang="en-US" b="true" sz="2300">
                <a:solidFill>
                  <a:srgbClr val="F4C931"/>
                </a:solidFill>
                <a:latin typeface="Lato Bold"/>
                <a:ea typeface="Lato Bold"/>
                <a:cs typeface="Lato Bold"/>
                <a:sym typeface="Lato Bold"/>
              </a:rPr>
              <a:t>REAL-TIME INTERVIEW EXPERIENCE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525413" y="1011675"/>
            <a:ext cx="9237174" cy="9937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99"/>
              </a:lnSpc>
            </a:pPr>
            <a:r>
              <a:rPr lang="en-US" sz="6999">
                <a:solidFill>
                  <a:srgbClr val="FBF9F1"/>
                </a:solidFill>
                <a:latin typeface="Lovelo"/>
                <a:ea typeface="Lovelo"/>
                <a:cs typeface="Lovelo"/>
                <a:sym typeface="Lovelo"/>
              </a:rPr>
              <a:t>RESULTS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550652" y="6000624"/>
            <a:ext cx="4542905" cy="3170306"/>
            <a:chOff x="0" y="0"/>
            <a:chExt cx="6057207" cy="4227074"/>
          </a:xfrm>
        </p:grpSpPr>
        <p:grpSp>
          <p:nvGrpSpPr>
            <p:cNvPr name="Group 13" id="13"/>
            <p:cNvGrpSpPr/>
            <p:nvPr/>
          </p:nvGrpSpPr>
          <p:grpSpPr>
            <a:xfrm rot="0">
              <a:off x="0" y="0"/>
              <a:ext cx="6057207" cy="4227074"/>
              <a:chOff x="0" y="0"/>
              <a:chExt cx="1196485" cy="834978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1196485" cy="834978"/>
              </a:xfrm>
              <a:custGeom>
                <a:avLst/>
                <a:gdLst/>
                <a:ahLst/>
                <a:cxnLst/>
                <a:rect r="r" b="b" t="t" l="l"/>
                <a:pathLst>
                  <a:path h="834978" w="1196485">
                    <a:moveTo>
                      <a:pt x="34084" y="0"/>
                    </a:moveTo>
                    <a:lnTo>
                      <a:pt x="1162402" y="0"/>
                    </a:lnTo>
                    <a:cubicBezTo>
                      <a:pt x="1181226" y="0"/>
                      <a:pt x="1196485" y="15260"/>
                      <a:pt x="1196485" y="34084"/>
                    </a:cubicBezTo>
                    <a:lnTo>
                      <a:pt x="1196485" y="800894"/>
                    </a:lnTo>
                    <a:cubicBezTo>
                      <a:pt x="1196485" y="809934"/>
                      <a:pt x="1192894" y="818603"/>
                      <a:pt x="1186502" y="824995"/>
                    </a:cubicBezTo>
                    <a:cubicBezTo>
                      <a:pt x="1180111" y="831387"/>
                      <a:pt x="1171441" y="834978"/>
                      <a:pt x="1162402" y="834978"/>
                    </a:cubicBezTo>
                    <a:lnTo>
                      <a:pt x="34084" y="834978"/>
                    </a:lnTo>
                    <a:cubicBezTo>
                      <a:pt x="15260" y="834978"/>
                      <a:pt x="0" y="819718"/>
                      <a:pt x="0" y="800894"/>
                    </a:cubicBezTo>
                    <a:lnTo>
                      <a:pt x="0" y="34084"/>
                    </a:lnTo>
                    <a:cubicBezTo>
                      <a:pt x="0" y="15260"/>
                      <a:pt x="15260" y="0"/>
                      <a:pt x="3408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38100" cap="sq">
                <a:solidFill>
                  <a:srgbClr val="FBF9F1"/>
                </a:solidFill>
                <a:prstDash val="solid"/>
                <a:miter/>
              </a:ln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0" y="-38100"/>
                <a:ext cx="1196485" cy="87307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16" id="16"/>
            <p:cNvSpPr txBox="true"/>
            <p:nvPr/>
          </p:nvSpPr>
          <p:spPr>
            <a:xfrm rot="0">
              <a:off x="88086" y="392154"/>
              <a:ext cx="5881034" cy="51265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220"/>
                </a:lnSpc>
                <a:spcBef>
                  <a:spcPct val="0"/>
                </a:spcBef>
              </a:pPr>
              <a:r>
                <a:rPr lang="en-US" b="true" sz="2300">
                  <a:solidFill>
                    <a:srgbClr val="F4C931"/>
                  </a:solidFill>
                  <a:latin typeface="Lato Bold"/>
                  <a:ea typeface="Lato Bold"/>
                  <a:cs typeface="Lato Bold"/>
                  <a:sym typeface="Lato Bold"/>
                </a:rPr>
                <a:t>SEAMLESS VIDEO STREAMING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193275" y="1029563"/>
              <a:ext cx="5670657" cy="30973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79"/>
                </a:lnSpc>
              </a:pPr>
              <a:r>
                <a:rPr lang="en-US" sz="2199" b="true">
                  <a:solidFill>
                    <a:srgbClr val="E5E1DA"/>
                  </a:solidFill>
                  <a:latin typeface="Lato Bold"/>
                  <a:ea typeface="Lato Bold"/>
                  <a:cs typeface="Lato Bold"/>
                  <a:sym typeface="Lato Bold"/>
                </a:rPr>
                <a:t>Integration with </a:t>
              </a:r>
              <a:r>
                <a:rPr lang="en-US" sz="2199" b="true">
                  <a:solidFill>
                    <a:srgbClr val="82AFE6"/>
                  </a:solidFill>
                  <a:latin typeface="Lato Bold"/>
                  <a:ea typeface="Lato Bold"/>
                  <a:cs typeface="Lato Bold"/>
                  <a:sym typeface="Lato Bold"/>
                </a:rPr>
                <a:t>AWS CloudFront</a:t>
              </a:r>
              <a:r>
                <a:rPr lang="en-US" sz="2199" b="true">
                  <a:solidFill>
                    <a:srgbClr val="E5E1DA"/>
                  </a:solidFill>
                  <a:latin typeface="Lato Bold"/>
                  <a:ea typeface="Lato Bold"/>
                  <a:cs typeface="Lato Bold"/>
                  <a:sym typeface="Lato Bold"/>
                </a:rPr>
                <a:t>  reported a</a:t>
              </a:r>
              <a:r>
                <a:rPr lang="en-US" sz="2199" b="true">
                  <a:solidFill>
                    <a:srgbClr val="82AFE6"/>
                  </a:solidFill>
                  <a:latin typeface="Lato Bold"/>
                  <a:ea typeface="Lato Bold"/>
                  <a:cs typeface="Lato Bold"/>
                  <a:sym typeface="Lato Bold"/>
                </a:rPr>
                <a:t> 20% </a:t>
              </a:r>
              <a:r>
                <a:rPr lang="en-US" sz="2199" b="true">
                  <a:solidFill>
                    <a:srgbClr val="E5E1DA"/>
                  </a:solidFill>
                  <a:latin typeface="Lato Bold"/>
                  <a:ea typeface="Lato Bold"/>
                  <a:cs typeface="Lato Bold"/>
                  <a:sym typeface="Lato Bold"/>
                </a:rPr>
                <a:t>reduction in buffering and smoother video playback, even in low bandwidth conditions.</a:t>
              </a:r>
            </a:p>
            <a:p>
              <a:pPr algn="ctr">
                <a:lnSpc>
                  <a:spcPts val="307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3656074" y="2489540"/>
            <a:ext cx="4542905" cy="3348455"/>
            <a:chOff x="0" y="0"/>
            <a:chExt cx="1196485" cy="881898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196485" cy="881898"/>
            </a:xfrm>
            <a:custGeom>
              <a:avLst/>
              <a:gdLst/>
              <a:ahLst/>
              <a:cxnLst/>
              <a:rect r="r" b="b" t="t" l="l"/>
              <a:pathLst>
                <a:path h="881898" w="1196485">
                  <a:moveTo>
                    <a:pt x="34084" y="0"/>
                  </a:moveTo>
                  <a:lnTo>
                    <a:pt x="1162402" y="0"/>
                  </a:lnTo>
                  <a:cubicBezTo>
                    <a:pt x="1181226" y="0"/>
                    <a:pt x="1196485" y="15260"/>
                    <a:pt x="1196485" y="34084"/>
                  </a:cubicBezTo>
                  <a:lnTo>
                    <a:pt x="1196485" y="847814"/>
                  </a:lnTo>
                  <a:cubicBezTo>
                    <a:pt x="1196485" y="866638"/>
                    <a:pt x="1181226" y="881898"/>
                    <a:pt x="1162402" y="881898"/>
                  </a:cubicBezTo>
                  <a:lnTo>
                    <a:pt x="34084" y="881898"/>
                  </a:lnTo>
                  <a:cubicBezTo>
                    <a:pt x="15260" y="881898"/>
                    <a:pt x="0" y="866638"/>
                    <a:pt x="0" y="847814"/>
                  </a:cubicBezTo>
                  <a:lnTo>
                    <a:pt x="0" y="34084"/>
                  </a:lnTo>
                  <a:cubicBezTo>
                    <a:pt x="0" y="15260"/>
                    <a:pt x="15260" y="0"/>
                    <a:pt x="34084" y="0"/>
                  </a:cubicBezTo>
                  <a:close/>
                </a:path>
              </a:pathLst>
            </a:custGeom>
            <a:solidFill>
              <a:srgbClr val="000000"/>
            </a:solidFill>
            <a:ln w="38100" cap="sq">
              <a:solidFill>
                <a:srgbClr val="FBF9F1"/>
              </a:solidFill>
              <a:prstDash val="solid"/>
              <a:miter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0" y="-38100"/>
              <a:ext cx="1196485" cy="9199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13722139" y="2808937"/>
            <a:ext cx="4410776" cy="398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20"/>
              </a:lnSpc>
              <a:spcBef>
                <a:spcPct val="0"/>
              </a:spcBef>
            </a:pPr>
            <a:r>
              <a:rPr lang="en-US" b="true" sz="2300">
                <a:solidFill>
                  <a:srgbClr val="F4C931"/>
                </a:solidFill>
                <a:latin typeface="Lato Bold"/>
                <a:ea typeface="Lato Bold"/>
                <a:cs typeface="Lato Bold"/>
                <a:sym typeface="Lato Bold"/>
              </a:rPr>
              <a:t> ENHANCED USABILITY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3801030" y="3360116"/>
            <a:ext cx="4252992" cy="1944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b="true" sz="2199">
                <a:solidFill>
                  <a:srgbClr val="E5E1DA"/>
                </a:solidFill>
                <a:latin typeface="Lato Bold"/>
                <a:ea typeface="Lato Bold"/>
                <a:cs typeface="Lato Bold"/>
                <a:sym typeface="Lato Bold"/>
              </a:rPr>
              <a:t>The responsive design using </a:t>
            </a:r>
            <a:r>
              <a:rPr lang="en-US" b="true" sz="2199">
                <a:solidFill>
                  <a:srgbClr val="82AFE6"/>
                </a:solidFill>
                <a:latin typeface="Lato Bold"/>
                <a:ea typeface="Lato Bold"/>
                <a:cs typeface="Lato Bold"/>
                <a:sym typeface="Lato Bold"/>
              </a:rPr>
              <a:t>Bootstrap</a:t>
            </a:r>
            <a:r>
              <a:rPr lang="en-US" b="true" sz="2199">
                <a:solidFill>
                  <a:srgbClr val="E5E1DA"/>
                </a:solidFill>
                <a:latin typeface="Lato Bold"/>
                <a:ea typeface="Lato Bold"/>
                <a:cs typeface="Lato Bold"/>
                <a:sym typeface="Lato Bold"/>
              </a:rPr>
              <a:t> led </a:t>
            </a:r>
            <a:r>
              <a:rPr lang="en-US" b="true" sz="2199">
                <a:solidFill>
                  <a:srgbClr val="82AFE6"/>
                </a:solidFill>
                <a:latin typeface="Lato Bold"/>
                <a:ea typeface="Lato Bold"/>
                <a:cs typeface="Lato Bold"/>
                <a:sym typeface="Lato Bold"/>
              </a:rPr>
              <a:t>95%</a:t>
            </a:r>
            <a:r>
              <a:rPr lang="en-US" b="true" sz="2199">
                <a:solidFill>
                  <a:srgbClr val="E5E1DA"/>
                </a:solidFill>
                <a:latin typeface="Lato Bold"/>
                <a:ea typeface="Lato Bold"/>
                <a:cs typeface="Lato Bold"/>
                <a:sym typeface="Lato Bold"/>
              </a:rPr>
              <a:t> of users finding the interface intuitive and easy to navigate and increasing user engagement </a:t>
            </a:r>
          </a:p>
        </p:txBody>
      </p:sp>
      <p:grpSp>
        <p:nvGrpSpPr>
          <p:cNvPr name="Group 23" id="23"/>
          <p:cNvGrpSpPr/>
          <p:nvPr/>
        </p:nvGrpSpPr>
        <p:grpSpPr>
          <a:xfrm rot="0">
            <a:off x="13656074" y="6000624"/>
            <a:ext cx="4542905" cy="3170306"/>
            <a:chOff x="0" y="0"/>
            <a:chExt cx="1196485" cy="834978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196485" cy="834978"/>
            </a:xfrm>
            <a:custGeom>
              <a:avLst/>
              <a:gdLst/>
              <a:ahLst/>
              <a:cxnLst/>
              <a:rect r="r" b="b" t="t" l="l"/>
              <a:pathLst>
                <a:path h="834978" w="1196485">
                  <a:moveTo>
                    <a:pt x="34084" y="0"/>
                  </a:moveTo>
                  <a:lnTo>
                    <a:pt x="1162402" y="0"/>
                  </a:lnTo>
                  <a:cubicBezTo>
                    <a:pt x="1181226" y="0"/>
                    <a:pt x="1196485" y="15260"/>
                    <a:pt x="1196485" y="34084"/>
                  </a:cubicBezTo>
                  <a:lnTo>
                    <a:pt x="1196485" y="800894"/>
                  </a:lnTo>
                  <a:cubicBezTo>
                    <a:pt x="1196485" y="809934"/>
                    <a:pt x="1192894" y="818603"/>
                    <a:pt x="1186502" y="824995"/>
                  </a:cubicBezTo>
                  <a:cubicBezTo>
                    <a:pt x="1180111" y="831387"/>
                    <a:pt x="1171441" y="834978"/>
                    <a:pt x="1162402" y="834978"/>
                  </a:cubicBezTo>
                  <a:lnTo>
                    <a:pt x="34084" y="834978"/>
                  </a:lnTo>
                  <a:cubicBezTo>
                    <a:pt x="15260" y="834978"/>
                    <a:pt x="0" y="819718"/>
                    <a:pt x="0" y="800894"/>
                  </a:cubicBezTo>
                  <a:lnTo>
                    <a:pt x="0" y="34084"/>
                  </a:lnTo>
                  <a:cubicBezTo>
                    <a:pt x="0" y="15260"/>
                    <a:pt x="15260" y="0"/>
                    <a:pt x="34084" y="0"/>
                  </a:cubicBezTo>
                  <a:close/>
                </a:path>
              </a:pathLst>
            </a:custGeom>
            <a:solidFill>
              <a:srgbClr val="000000"/>
            </a:solidFill>
            <a:ln w="38100" cap="sq">
              <a:solidFill>
                <a:srgbClr val="F4C931"/>
              </a:solidFill>
              <a:prstDash val="solid"/>
              <a:miter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0" y="-38100"/>
              <a:ext cx="1196485" cy="87307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6" id="26"/>
          <p:cNvSpPr txBox="true"/>
          <p:nvPr/>
        </p:nvSpPr>
        <p:spPr>
          <a:xfrm rot="0">
            <a:off x="13762587" y="6247570"/>
            <a:ext cx="4410776" cy="398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20"/>
              </a:lnSpc>
              <a:spcBef>
                <a:spcPct val="0"/>
              </a:spcBef>
            </a:pPr>
            <a:r>
              <a:rPr lang="en-US" b="true" sz="2300">
                <a:solidFill>
                  <a:srgbClr val="F4C931"/>
                </a:solidFill>
                <a:latin typeface="Lato Bold"/>
                <a:ea typeface="Lato Bold"/>
                <a:cs typeface="Lato Bold"/>
                <a:sym typeface="Lato Bold"/>
              </a:rPr>
              <a:t>SECURE DATA MANAGEMENT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3801030" y="6760890"/>
            <a:ext cx="4252992" cy="23348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 b="true">
                <a:solidFill>
                  <a:srgbClr val="E5E1DA"/>
                </a:solidFill>
                <a:latin typeface="Lato Bold"/>
                <a:ea typeface="Lato Bold"/>
                <a:cs typeface="Lato Bold"/>
                <a:sym typeface="Lato Bold"/>
              </a:rPr>
              <a:t>By leveraging </a:t>
            </a:r>
            <a:r>
              <a:rPr lang="en-US" sz="2199" b="true">
                <a:solidFill>
                  <a:srgbClr val="82AFE6"/>
                </a:solidFill>
                <a:latin typeface="Lato Bold"/>
                <a:ea typeface="Lato Bold"/>
                <a:cs typeface="Lato Bold"/>
                <a:sym typeface="Lato Bold"/>
              </a:rPr>
              <a:t>AES 256-bit </a:t>
            </a:r>
            <a:r>
              <a:rPr lang="en-US" sz="2199" b="true">
                <a:solidFill>
                  <a:srgbClr val="E5E1DA"/>
                </a:solidFill>
                <a:latin typeface="Lato Bold"/>
                <a:ea typeface="Lato Bold"/>
                <a:cs typeface="Lato Bold"/>
                <a:sym typeface="Lato Bold"/>
              </a:rPr>
              <a:t>encryption no security breaches were reported, with 100% compliance to data security protocols</a:t>
            </a:r>
          </a:p>
          <a:p>
            <a:pPr algn="ctr">
              <a:lnSpc>
                <a:spcPts val="3079"/>
              </a:lnSpc>
              <a:spcBef>
                <a:spcPct val="0"/>
              </a:spcBef>
            </a:pPr>
          </a:p>
        </p:txBody>
      </p:sp>
      <p:sp>
        <p:nvSpPr>
          <p:cNvPr name="TextBox 28" id="28"/>
          <p:cNvSpPr txBox="true"/>
          <p:nvPr/>
        </p:nvSpPr>
        <p:spPr>
          <a:xfrm rot="0">
            <a:off x="7169428" y="8515654"/>
            <a:ext cx="4410776" cy="398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20"/>
              </a:lnSpc>
              <a:spcBef>
                <a:spcPct val="0"/>
              </a:spcBef>
            </a:pPr>
            <a:r>
              <a:rPr lang="en-US" b="true" sz="2300" i="true">
                <a:solidFill>
                  <a:srgbClr val="FBF9F1"/>
                </a:solidFill>
                <a:latin typeface="Lato Bold Italics"/>
                <a:ea typeface="Lato Bold Italics"/>
                <a:cs typeface="Lato Bold Italics"/>
                <a:sym typeface="Lato Bold Italics"/>
              </a:rPr>
              <a:t>figure: Application Window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5674935" y="1948300"/>
            <a:ext cx="7399761" cy="464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9"/>
              </a:lnSpc>
              <a:spcBef>
                <a:spcPct val="0"/>
              </a:spcBef>
            </a:pPr>
            <a:r>
              <a:rPr lang="en-US" b="true" sz="2700" i="true">
                <a:solidFill>
                  <a:srgbClr val="F4C931"/>
                </a:solidFill>
                <a:latin typeface="Lato Bold Italics"/>
                <a:ea typeface="Lato Bold Italics"/>
                <a:cs typeface="Lato Bold Italics"/>
                <a:sym typeface="Lato Bold Italics"/>
              </a:rPr>
              <a:t>Performance and User Experience Metrics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DAGPnqV4Doc</dc:identifier>
  <dcterms:modified xsi:type="dcterms:W3CDTF">2011-08-01T06:04:30Z</dcterms:modified>
  <cp:revision>1</cp:revision>
  <dc:title>Startup Pitch Deck</dc:title>
</cp:coreProperties>
</file>